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9"/>
  </p:notesMasterIdLst>
  <p:sldIdLst>
    <p:sldId id="256" r:id="rId2"/>
    <p:sldId id="272" r:id="rId3"/>
    <p:sldId id="257" r:id="rId4"/>
    <p:sldId id="258" r:id="rId5"/>
    <p:sldId id="263" r:id="rId6"/>
    <p:sldId id="270" r:id="rId7"/>
    <p:sldId id="268" r:id="rId8"/>
    <p:sldId id="271" r:id="rId9"/>
    <p:sldId id="264" r:id="rId10"/>
    <p:sldId id="260" r:id="rId11"/>
    <p:sldId id="265" r:id="rId12"/>
    <p:sldId id="261" r:id="rId13"/>
    <p:sldId id="269" r:id="rId14"/>
    <p:sldId id="262" r:id="rId15"/>
    <p:sldId id="273" r:id="rId16"/>
    <p:sldId id="266" r:id="rId17"/>
    <p:sldId id="267" r:id="rId18"/>
  </p:sldIdLst>
  <p:sldSz cx="12192000" cy="6858000"/>
  <p:notesSz cx="6889750" cy="9671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110" autoAdjust="0"/>
  </p:normalViewPr>
  <p:slideViewPr>
    <p:cSldViewPr snapToGrid="0">
      <p:cViewPr varScale="1">
        <p:scale>
          <a:sx n="56" d="100"/>
          <a:sy n="56"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nl-NL"/>
          </a:p>
        </p:txBody>
      </p:sp>
      <p:sp>
        <p:nvSpPr>
          <p:cNvPr id="3" name="Tijdelijke aanduiding voor datum 2"/>
          <p:cNvSpPr>
            <a:spLocks noGrp="1"/>
          </p:cNvSpPr>
          <p:nvPr>
            <p:ph type="dt" idx="1"/>
          </p:nvPr>
        </p:nvSpPr>
        <p:spPr>
          <a:xfrm>
            <a:off x="3902597" y="0"/>
            <a:ext cx="2985558" cy="485232"/>
          </a:xfrm>
          <a:prstGeom prst="rect">
            <a:avLst/>
          </a:prstGeom>
        </p:spPr>
        <p:txBody>
          <a:bodyPr vert="horz" lIns="94631" tIns="47316" rIns="94631" bIns="47316" rtlCol="0"/>
          <a:lstStyle>
            <a:lvl1pPr algn="r">
              <a:defRPr sz="1200"/>
            </a:lvl1pPr>
          </a:lstStyle>
          <a:p>
            <a:fld id="{EED78B48-37AA-480A-AC09-089C5FF7FA50}" type="datetimeFigureOut">
              <a:rPr lang="nl-NL" smtClean="0"/>
              <a:t>9-10-2023</a:t>
            </a:fld>
            <a:endParaRPr lang="nl-NL"/>
          </a:p>
        </p:txBody>
      </p:sp>
      <p:sp>
        <p:nvSpPr>
          <p:cNvPr id="4" name="Tijdelijke aanduiding voor dia-afbeelding 3"/>
          <p:cNvSpPr>
            <a:spLocks noGrp="1" noRot="1" noChangeAspect="1"/>
          </p:cNvSpPr>
          <p:nvPr>
            <p:ph type="sldImg" idx="2"/>
          </p:nvPr>
        </p:nvSpPr>
        <p:spPr>
          <a:xfrm>
            <a:off x="542925" y="1208088"/>
            <a:ext cx="5803900" cy="3265487"/>
          </a:xfrm>
          <a:prstGeom prst="rect">
            <a:avLst/>
          </a:prstGeom>
          <a:noFill/>
          <a:ln w="12700">
            <a:solidFill>
              <a:prstClr val="black"/>
            </a:solidFill>
          </a:ln>
        </p:spPr>
        <p:txBody>
          <a:bodyPr vert="horz" lIns="94631" tIns="47316" rIns="94631" bIns="47316" rtlCol="0" anchor="ctr"/>
          <a:lstStyle/>
          <a:p>
            <a:endParaRPr lang="nl-NL"/>
          </a:p>
        </p:txBody>
      </p:sp>
      <p:sp>
        <p:nvSpPr>
          <p:cNvPr id="5" name="Tijdelijke aanduiding voor notities 4"/>
          <p:cNvSpPr>
            <a:spLocks noGrp="1"/>
          </p:cNvSpPr>
          <p:nvPr>
            <p:ph type="body" sz="quarter" idx="3"/>
          </p:nvPr>
        </p:nvSpPr>
        <p:spPr>
          <a:xfrm>
            <a:off x="688975" y="4654193"/>
            <a:ext cx="5511800" cy="3807976"/>
          </a:xfrm>
          <a:prstGeom prst="rect">
            <a:avLst/>
          </a:prstGeom>
        </p:spPr>
        <p:txBody>
          <a:bodyPr vert="horz" lIns="94631" tIns="47316" rIns="94631" bIns="47316"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185820"/>
            <a:ext cx="2985558" cy="485231"/>
          </a:xfrm>
          <a:prstGeom prst="rect">
            <a:avLst/>
          </a:prstGeom>
        </p:spPr>
        <p:txBody>
          <a:bodyPr vert="horz" lIns="94631" tIns="47316" rIns="94631" bIns="47316"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02597" y="9185820"/>
            <a:ext cx="2985558" cy="485231"/>
          </a:xfrm>
          <a:prstGeom prst="rect">
            <a:avLst/>
          </a:prstGeom>
        </p:spPr>
        <p:txBody>
          <a:bodyPr vert="horz" lIns="94631" tIns="47316" rIns="94631" bIns="47316" rtlCol="0" anchor="b"/>
          <a:lstStyle>
            <a:lvl1pPr algn="r">
              <a:defRPr sz="1200"/>
            </a:lvl1pPr>
          </a:lstStyle>
          <a:p>
            <a:fld id="{AE145216-7D37-4B58-A547-CCF7B7B33F04}" type="slidenum">
              <a:rPr lang="nl-NL" smtClean="0"/>
              <a:t>‹nr.›</a:t>
            </a:fld>
            <a:endParaRPr lang="nl-NL"/>
          </a:p>
        </p:txBody>
      </p:sp>
    </p:spTree>
    <p:extLst>
      <p:ext uri="{BB962C8B-B14F-4D97-AF65-F5344CB8AC3E}">
        <p14:creationId xmlns:p14="http://schemas.microsoft.com/office/powerpoint/2010/main" val="363561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1</a:t>
            </a:fld>
            <a:endParaRPr lang="nl-NL"/>
          </a:p>
        </p:txBody>
      </p:sp>
    </p:spTree>
    <p:extLst>
      <p:ext uri="{BB962C8B-B14F-4D97-AF65-F5344CB8AC3E}">
        <p14:creationId xmlns:p14="http://schemas.microsoft.com/office/powerpoint/2010/main" val="472356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7434" indent="-177434">
              <a:buFont typeface="Arial" panose="020B0604020202020204" pitchFamily="34" charset="0"/>
              <a:buChar char="•"/>
            </a:pPr>
            <a:r>
              <a:rPr lang="nl-NL" dirty="0"/>
              <a:t>Veiligheidsbril, rubber handschoenen</a:t>
            </a:r>
          </a:p>
          <a:p>
            <a:pPr marL="177434" indent="-177434">
              <a:buFont typeface="Arial" panose="020B0604020202020204" pitchFamily="34" charset="0"/>
              <a:buChar char="•"/>
            </a:pPr>
            <a:r>
              <a:rPr lang="nl-NL" dirty="0"/>
              <a:t>Borstel poeder weg ( kunnen een reactie met water aangaan.</a:t>
            </a:r>
          </a:p>
          <a:p>
            <a:pPr marL="177434" indent="-177434">
              <a:buFont typeface="Arial" panose="020B0604020202020204" pitchFamily="34" charset="0"/>
              <a:buChar char="•"/>
            </a:pPr>
            <a:r>
              <a:rPr lang="nl-NL" dirty="0"/>
              <a:t>Raak giftige poeders niet aan en adem ze niet in</a:t>
            </a:r>
          </a:p>
          <a:p>
            <a:pPr marL="177434" indent="-177434">
              <a:buFont typeface="Arial" panose="020B0604020202020204" pitchFamily="34" charset="0"/>
              <a:buChar char="•"/>
            </a:pPr>
            <a:r>
              <a:rPr lang="nl-NL" dirty="0"/>
              <a:t>Verwijder de kleding, denk aan de schoenen</a:t>
            </a:r>
          </a:p>
          <a:p>
            <a:pPr marL="177434" indent="-177434">
              <a:buFont typeface="Arial" panose="020B0604020202020204" pitchFamily="34" charset="0"/>
              <a:buChar char="•"/>
            </a:pPr>
            <a:r>
              <a:rPr lang="nl-NL" dirty="0"/>
              <a:t>Oogspoelinstallatie, douche, waterkan, oogspoelvloeistof</a:t>
            </a:r>
          </a:p>
          <a:p>
            <a:pPr marL="177434" indent="-177434">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11</a:t>
            </a:fld>
            <a:endParaRPr lang="nl-NL"/>
          </a:p>
        </p:txBody>
      </p:sp>
    </p:spTree>
    <p:extLst>
      <p:ext uri="{BB962C8B-B14F-4D97-AF65-F5344CB8AC3E}">
        <p14:creationId xmlns:p14="http://schemas.microsoft.com/office/powerpoint/2010/main" val="1163798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43541"/>
                </a:solidFill>
                <a:effectLst/>
                <a:latin typeface="Söhne"/>
              </a:rPr>
              <a:t>Elektriciteit kan niet alleen externe brandwonden veroorzaken, maar ook interne schade aan spieren, zenuwen en organen. </a:t>
            </a:r>
          </a:p>
          <a:p>
            <a:r>
              <a:rPr lang="nl-NL" b="0" i="0" dirty="0">
                <a:solidFill>
                  <a:srgbClr val="343541"/>
                </a:solidFill>
                <a:effectLst/>
                <a:latin typeface="Söhne"/>
              </a:rPr>
              <a:t>Laten we op tekenen van </a:t>
            </a:r>
            <a:r>
              <a:rPr lang="nl-NL" b="1" i="0" dirty="0">
                <a:solidFill>
                  <a:srgbClr val="343541"/>
                </a:solidFill>
                <a:effectLst/>
                <a:latin typeface="Söhne"/>
              </a:rPr>
              <a:t>elektriciteitstoxiciteit, zoals spierpijn, zwakte, tintelingen, geheugenverlies, moeite met bewegen of andere ongewone symptomen. </a:t>
            </a:r>
          </a:p>
          <a:p>
            <a:r>
              <a:rPr lang="nl-NL" b="1" i="0" dirty="0">
                <a:solidFill>
                  <a:srgbClr val="343541"/>
                </a:solidFill>
                <a:effectLst/>
                <a:latin typeface="Söhne"/>
              </a:rPr>
              <a:t>Doorgeven aan de professionals. </a:t>
            </a:r>
            <a:endParaRPr lang="nl-NL" b="1" dirty="0"/>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12</a:t>
            </a:fld>
            <a:endParaRPr lang="nl-NL"/>
          </a:p>
        </p:txBody>
      </p:sp>
    </p:spTree>
    <p:extLst>
      <p:ext uri="{BB962C8B-B14F-4D97-AF65-F5344CB8AC3E}">
        <p14:creationId xmlns:p14="http://schemas.microsoft.com/office/powerpoint/2010/main" val="3346898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13</a:t>
            </a:fld>
            <a:endParaRPr lang="nl-NL"/>
          </a:p>
        </p:txBody>
      </p:sp>
    </p:spTree>
    <p:extLst>
      <p:ext uri="{BB962C8B-B14F-4D97-AF65-F5344CB8AC3E}">
        <p14:creationId xmlns:p14="http://schemas.microsoft.com/office/powerpoint/2010/main" val="2492097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43541"/>
                </a:solidFill>
                <a:effectLst/>
                <a:latin typeface="Söhne"/>
              </a:rPr>
              <a:t>Ioniserende straling is een vorm van elektromagnetische straling van deeltjes. Deze straling kan zijn voor levende organismen, inclusief menselijke cellen, omdat de chemische samenstelling van cellen kan veranderen en biologische schade kan veroorzaken. Hier zijn enkele belangrijke punten met betrekking tot ioniserende straling: 1. Bronnen van ioniserende straling: ioniserende straling kan zijn van natuurlijke bronnen zoals kosmische straling uit de ruimte, radon in de bodem en materialen in de aardkorst. Het kan ook worden gegenereerd door menselijke activiteiten, zoals medische röntgenstralen, nucleaire reacties in kerncentrales, industrieel gebruik van radioactieve materialen en nucleaire explosies.</a:t>
            </a:r>
          </a:p>
          <a:p>
            <a:endParaRPr lang="nl-NL" b="0" i="0" dirty="0">
              <a:solidFill>
                <a:srgbClr val="343541"/>
              </a:solidFill>
              <a:effectLst/>
              <a:latin typeface="Söhne"/>
            </a:endParaRPr>
          </a:p>
          <a:p>
            <a:r>
              <a:rPr lang="nl-NL" b="0" i="0" dirty="0">
                <a:solidFill>
                  <a:srgbClr val="343541"/>
                </a:solidFill>
                <a:effectLst/>
                <a:latin typeface="Söhne"/>
              </a:rPr>
              <a:t>Het grootste gezondheidsrisico geassocieerd met alfastraling doet zich voor wanneer alfadeeltjes zich in het lichaam bevinden, bijvoorbeeld als ze worden ingeademd, ingeslikt of door de huid worden opgenomen. Inwendige besmetting aan alfastraling kan herhaaldelijk zijn omdat de alfadeeltjes ioniserend zijn en interactie kunnen hebben met biologische weefsels. Dit kan leiden tot weefselschade en verhoogt het risico op het ontwikkelen van kanker. </a:t>
            </a:r>
          </a:p>
          <a:p>
            <a:endParaRPr lang="nl-NL" b="0" i="0" dirty="0">
              <a:solidFill>
                <a:srgbClr val="343541"/>
              </a:solidFill>
              <a:effectLst/>
              <a:latin typeface="Söhne"/>
            </a:endParaRPr>
          </a:p>
          <a:p>
            <a:endParaRPr lang="nl-NL" dirty="0"/>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14</a:t>
            </a:fld>
            <a:endParaRPr lang="nl-NL"/>
          </a:p>
        </p:txBody>
      </p:sp>
    </p:spTree>
    <p:extLst>
      <p:ext uri="{BB962C8B-B14F-4D97-AF65-F5344CB8AC3E}">
        <p14:creationId xmlns:p14="http://schemas.microsoft.com/office/powerpoint/2010/main" val="2813998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43541"/>
                </a:solidFill>
                <a:effectLst/>
                <a:latin typeface="Söhne"/>
              </a:rPr>
              <a:t>Ioniserende straling is een vorm van elektromagnetische straling van deeltjes. Deze straling kan zijn voor levende organismen, inclusief menselijke cellen, omdat de chemische samenstelling van cellen kan veranderen en biologische schade kan veroorzaken. Hier zijn enkele belangrijke punten met betrekking tot ioniserende straling: 1. Bronnen van ioniserende straling: ioniserende straling kan zijn van natuurlijke bronnen zoals kosmische straling uit de ruimte, radon in de bodem en materialen in de aardkorst. Het kan ook worden gegenereerd door menselijke activiteiten, zoals medische röntgenstralen, nucleaire reacties in kerncentrales, industrieel gebruik van radioactieve materialen en nucleaire explosies.</a:t>
            </a:r>
          </a:p>
          <a:p>
            <a:endParaRPr lang="nl-NL" b="0" i="0" dirty="0">
              <a:solidFill>
                <a:srgbClr val="343541"/>
              </a:solidFill>
              <a:effectLst/>
              <a:latin typeface="Söhne"/>
            </a:endParaRPr>
          </a:p>
          <a:p>
            <a:r>
              <a:rPr lang="nl-NL" b="0" i="0" dirty="0">
                <a:solidFill>
                  <a:srgbClr val="343541"/>
                </a:solidFill>
                <a:effectLst/>
                <a:latin typeface="Söhne"/>
              </a:rPr>
              <a:t>Het grootste gezondheidsrisico geassocieerd met alfastraling doet zich voor wanneer alfadeeltjes zich in het lichaam bevinden, bijvoorbeeld als ze worden ingeademd, ingeslikt of door de huid worden opgenomen. Inwendige besmetting aan alfastraling kan herhaaldelijk zijn omdat de alfadeeltjes ioniserend zijn en interactie kunnen hebben met biologische weefsels. Dit kan leiden tot weefselschade en verhoogt het risico op het ontwikkelen van kanker. </a:t>
            </a:r>
          </a:p>
          <a:p>
            <a:endParaRPr lang="nl-NL" b="0" i="0" dirty="0">
              <a:solidFill>
                <a:srgbClr val="343541"/>
              </a:solidFill>
              <a:effectLst/>
              <a:latin typeface="Söhne"/>
            </a:endParaRPr>
          </a:p>
          <a:p>
            <a:endParaRPr lang="nl-NL" dirty="0"/>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15</a:t>
            </a:fld>
            <a:endParaRPr lang="nl-NL"/>
          </a:p>
        </p:txBody>
      </p:sp>
    </p:spTree>
    <p:extLst>
      <p:ext uri="{BB962C8B-B14F-4D97-AF65-F5344CB8AC3E}">
        <p14:creationId xmlns:p14="http://schemas.microsoft.com/office/powerpoint/2010/main" val="220683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7434" indent="-177434">
              <a:buFont typeface="Arial" panose="020B0604020202020204" pitchFamily="34" charset="0"/>
              <a:buChar char="•"/>
            </a:pPr>
            <a:r>
              <a:rPr lang="nl-NL" dirty="0"/>
              <a:t>Gifsumakplant, familie van de pruikenboomfamilie.</a:t>
            </a:r>
          </a:p>
          <a:p>
            <a:pPr marL="177434" indent="-177434">
              <a:buFont typeface="Arial" panose="020B0604020202020204" pitchFamily="34" charset="0"/>
              <a:buChar char="•"/>
            </a:pPr>
            <a:r>
              <a:rPr lang="nl-NL" dirty="0"/>
              <a:t>Probeer plantresten te verwijderen.</a:t>
            </a:r>
          </a:p>
          <a:p>
            <a:pPr marL="177434" indent="-177434">
              <a:buFont typeface="Arial" panose="020B0604020202020204" pitchFamily="34" charset="0"/>
              <a:buChar char="•"/>
            </a:pPr>
            <a:r>
              <a:rPr lang="nl-NL" dirty="0"/>
              <a:t>Berenklauw brandwonden, 15 tot 20 min. Koelen en houdt daarna het lichaamsdeel uit het zonlicht. Dokterspost of huisarts.</a:t>
            </a:r>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16</a:t>
            </a:fld>
            <a:endParaRPr lang="nl-NL"/>
          </a:p>
        </p:txBody>
      </p:sp>
    </p:spTree>
    <p:extLst>
      <p:ext uri="{BB962C8B-B14F-4D97-AF65-F5344CB8AC3E}">
        <p14:creationId xmlns:p14="http://schemas.microsoft.com/office/powerpoint/2010/main" val="196538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17</a:t>
            </a:fld>
            <a:endParaRPr lang="nl-NL"/>
          </a:p>
        </p:txBody>
      </p:sp>
    </p:spTree>
    <p:extLst>
      <p:ext uri="{BB962C8B-B14F-4D97-AF65-F5344CB8AC3E}">
        <p14:creationId xmlns:p14="http://schemas.microsoft.com/office/powerpoint/2010/main" val="223975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3</a:t>
            </a:fld>
            <a:endParaRPr lang="nl-NL"/>
          </a:p>
        </p:txBody>
      </p:sp>
    </p:spTree>
    <p:extLst>
      <p:ext uri="{BB962C8B-B14F-4D97-AF65-F5344CB8AC3E}">
        <p14:creationId xmlns:p14="http://schemas.microsoft.com/office/powerpoint/2010/main" val="303965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36578" indent="-236578">
              <a:buAutoNum type="arabicPeriod"/>
            </a:pPr>
            <a:r>
              <a:rPr lang="nl-NL" kern="100" dirty="0">
                <a:solidFill>
                  <a:srgbClr val="343541"/>
                </a:solidFill>
                <a:latin typeface="Segoe UI" panose="020B0502040204020203" pitchFamily="34" charset="0"/>
                <a:ea typeface="Calibri" panose="020F0502020204030204" pitchFamily="34" charset="0"/>
                <a:cs typeface="Times New Roman" panose="02020603050405020304" pitchFamily="18" charset="0"/>
              </a:rPr>
              <a:t>Eerstegraads brandwonden: Dit zijn overleden brandwonden die alleen de opperhuid (epidermis) aantasten. Ze worden verondersteld door roodheid, pijn en mogelijk. Eerstegraads brandwonden genezen meestal enkele dagen tot een week zonder blijvende littekens. </a:t>
            </a:r>
          </a:p>
          <a:p>
            <a:pPr marL="236578" indent="-236578">
              <a:buAutoNum type="arabicPeriod"/>
            </a:pPr>
            <a:endParaRPr lang="nl-NL" kern="100" dirty="0">
              <a:solidFill>
                <a:srgbClr val="343541"/>
              </a:solidFill>
              <a:latin typeface="Segoe UI" panose="020B0502040204020203" pitchFamily="34" charset="0"/>
              <a:ea typeface="Calibri" panose="020F0502020204030204" pitchFamily="34" charset="0"/>
              <a:cs typeface="Times New Roman" panose="02020603050405020304" pitchFamily="18" charset="0"/>
            </a:endParaRPr>
          </a:p>
          <a:p>
            <a:pPr algn="l"/>
            <a:r>
              <a:rPr lang="nl-NL" b="0" i="0" dirty="0">
                <a:solidFill>
                  <a:srgbClr val="374151"/>
                </a:solidFill>
                <a:effectLst/>
                <a:latin typeface="Söhne"/>
              </a:rPr>
              <a:t>.</a:t>
            </a:r>
          </a:p>
          <a:p>
            <a:pPr algn="l">
              <a:buFont typeface="+mj-lt"/>
              <a:buAutoNum type="arabicPeriod"/>
            </a:pPr>
            <a:endParaRPr lang="nl-NL" b="0" i="0" dirty="0">
              <a:solidFill>
                <a:srgbClr val="374151"/>
              </a:solidFill>
              <a:effectLst/>
              <a:latin typeface="Söhne"/>
            </a:endParaRPr>
          </a:p>
          <a:p>
            <a:endParaRPr lang="nl-NL" dirty="0"/>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4</a:t>
            </a:fld>
            <a:endParaRPr lang="nl-NL"/>
          </a:p>
        </p:txBody>
      </p:sp>
    </p:spTree>
    <p:extLst>
      <p:ext uri="{BB962C8B-B14F-4D97-AF65-F5344CB8AC3E}">
        <p14:creationId xmlns:p14="http://schemas.microsoft.com/office/powerpoint/2010/main" val="185788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7434" indent="-177434">
              <a:buFont typeface="Arial" panose="020B0604020202020204" pitchFamily="34" charset="0"/>
              <a:buChar char="•"/>
            </a:pPr>
            <a:r>
              <a:rPr lang="nl-NL" dirty="0"/>
              <a:t>Luiers/ incontinentiemateriaal, kleding en luiers kunnen langer hitte vasthouden</a:t>
            </a:r>
          </a:p>
          <a:p>
            <a:pPr marL="177434" indent="-177434">
              <a:buFont typeface="Arial" panose="020B0604020202020204" pitchFamily="34" charset="0"/>
              <a:buChar char="•"/>
            </a:pPr>
            <a:r>
              <a:rPr lang="nl-NL" dirty="0"/>
              <a:t>Zwelling, kan worden verergerd door sierraden.</a:t>
            </a:r>
          </a:p>
          <a:p>
            <a:pPr marL="177434" indent="-177434">
              <a:buFont typeface="Arial" panose="020B0604020202020204" pitchFamily="34" charset="0"/>
              <a:buChar char="•"/>
            </a:pPr>
            <a:r>
              <a:rPr lang="nl-NL" dirty="0"/>
              <a:t>15 en 30 graden wat het </a:t>
            </a:r>
            <a:r>
              <a:rPr lang="nl-NL" dirty="0" err="1"/>
              <a:t>so</a:t>
            </a:r>
            <a:r>
              <a:rPr lang="nl-NL" dirty="0"/>
              <a:t> prettig vind.</a:t>
            </a:r>
          </a:p>
          <a:p>
            <a:pPr marL="177434" indent="-177434">
              <a:buFont typeface="Arial" panose="020B0604020202020204" pitchFamily="34" charset="0"/>
              <a:buChar char="•"/>
            </a:pPr>
            <a:r>
              <a:rPr lang="nl-NL" dirty="0"/>
              <a:t>Koelen heeft nog zin tot 3 uur na de verbranding, om de pijn te verlichten.</a:t>
            </a:r>
          </a:p>
          <a:p>
            <a:pPr marL="177434" indent="-177434">
              <a:buFont typeface="Arial" panose="020B0604020202020204" pitchFamily="34" charset="0"/>
              <a:buChar char="•"/>
            </a:pPr>
            <a:r>
              <a:rPr lang="nl-NL" dirty="0"/>
              <a:t>Smeer niets op de tweede en derdegraadsbrandwonden.</a:t>
            </a:r>
          </a:p>
          <a:p>
            <a:pPr marL="177434" indent="-177434">
              <a:buFont typeface="Arial" panose="020B0604020202020204" pitchFamily="34" charset="0"/>
              <a:buChar char="•"/>
            </a:pPr>
            <a:r>
              <a:rPr lang="nl-NL" dirty="0"/>
              <a:t>Om de </a:t>
            </a:r>
            <a:r>
              <a:rPr lang="nl-NL" dirty="0" err="1"/>
              <a:t>huiscircucatie</a:t>
            </a:r>
            <a:r>
              <a:rPr lang="nl-NL" dirty="0"/>
              <a:t> intact te houden.</a:t>
            </a:r>
          </a:p>
          <a:p>
            <a:pPr marL="177434" indent="-177434">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5</a:t>
            </a:fld>
            <a:endParaRPr lang="nl-NL"/>
          </a:p>
        </p:txBody>
      </p:sp>
    </p:spTree>
    <p:extLst>
      <p:ext uri="{BB962C8B-B14F-4D97-AF65-F5344CB8AC3E}">
        <p14:creationId xmlns:p14="http://schemas.microsoft.com/office/powerpoint/2010/main" val="17775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opperhuid en de lederhuid worden geprikkeld en beschadigd.</a:t>
            </a:r>
          </a:p>
          <a:p>
            <a:r>
              <a:rPr lang="nl-NL" dirty="0"/>
              <a:t>Tussen de lederhuid en de opperhuid hoopt zich bloedvloeistof op (plasma)</a:t>
            </a:r>
          </a:p>
          <a:p>
            <a:r>
              <a:rPr lang="nl-NL" dirty="0"/>
              <a:t>Het plasma tilt het </a:t>
            </a:r>
            <a:r>
              <a:rPr lang="nl-NL" b="1" dirty="0"/>
              <a:t>hoornlaagje</a:t>
            </a:r>
            <a:r>
              <a:rPr lang="nl-NL" dirty="0"/>
              <a:t> op (dat deel van de huid laat geen vocht door). </a:t>
            </a:r>
          </a:p>
          <a:p>
            <a:r>
              <a:rPr lang="nl-NL" dirty="0"/>
              <a:t>De huid kan zich herstellen mits daar geen infectie voordoet. </a:t>
            </a:r>
          </a:p>
          <a:p>
            <a:endParaRPr lang="nl-NL" dirty="0"/>
          </a:p>
          <a:p>
            <a:pPr algn="l"/>
            <a:r>
              <a:rPr lang="nl-NL" kern="100" dirty="0">
                <a:solidFill>
                  <a:srgbClr val="343541"/>
                </a:solidFill>
                <a:latin typeface="Segoe UI" panose="020B0502040204020203" pitchFamily="34" charset="0"/>
                <a:ea typeface="Calibri" panose="020F0502020204030204" pitchFamily="34" charset="0"/>
                <a:cs typeface="Times New Roman" panose="02020603050405020304" pitchFamily="18" charset="0"/>
              </a:rPr>
              <a:t>Tweedegraads brandwonden: </a:t>
            </a:r>
            <a:r>
              <a:rPr lang="nl-NL" b="0" i="0" dirty="0">
                <a:solidFill>
                  <a:srgbClr val="374151"/>
                </a:solidFill>
                <a:effectLst/>
                <a:latin typeface="Söhne"/>
              </a:rPr>
              <a:t>zijn een vorm van letsel aan de huid die dieper gaat dan eerstegraads brandwonden. Ze tasten zowel de opperhuid als de lederhuid aan.</a:t>
            </a:r>
          </a:p>
          <a:p>
            <a:pPr algn="l">
              <a:buFont typeface="+mj-lt"/>
              <a:buNone/>
            </a:pPr>
            <a:r>
              <a:rPr lang="nl-NL" b="0" i="0" dirty="0">
                <a:solidFill>
                  <a:srgbClr val="374151"/>
                </a:solidFill>
                <a:effectLst/>
                <a:latin typeface="Söhne"/>
              </a:rPr>
              <a:t>Roodheid: Het getroffen gebied vertoont vaak roodheid als gevolg van ontsteking en verhoogde bloedtoevoer.</a:t>
            </a:r>
          </a:p>
          <a:p>
            <a:pPr algn="l">
              <a:buFont typeface="+mj-lt"/>
              <a:buNone/>
            </a:pPr>
            <a:r>
              <a:rPr lang="nl-NL" b="0" i="0" dirty="0">
                <a:solidFill>
                  <a:srgbClr val="374151"/>
                </a:solidFill>
                <a:effectLst/>
                <a:latin typeface="Söhne"/>
              </a:rPr>
              <a:t>Blaren: Een ander kenmerkend symptoom van tweedegraads brandwonden is de vorming van blaren. Deze blaren kunnen met vocht gevuld zijn en kunnen variëren in grootte, afhankelijk van de ernst van de brandwond.</a:t>
            </a:r>
          </a:p>
          <a:p>
            <a:pPr algn="l">
              <a:buFont typeface="+mj-lt"/>
              <a:buNone/>
            </a:pPr>
            <a:r>
              <a:rPr lang="nl-NL" b="0" i="0" dirty="0">
                <a:solidFill>
                  <a:srgbClr val="374151"/>
                </a:solidFill>
                <a:effectLst/>
                <a:latin typeface="Söhne"/>
              </a:rPr>
              <a:t>Zwelling: De huid rondom het letsel kan gezwollen zijn als gevolg van ontsteking.</a:t>
            </a:r>
          </a:p>
          <a:p>
            <a:endParaRPr lang="nl-NL" dirty="0"/>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6</a:t>
            </a:fld>
            <a:endParaRPr lang="nl-NL"/>
          </a:p>
        </p:txBody>
      </p:sp>
    </p:spTree>
    <p:extLst>
      <p:ext uri="{BB962C8B-B14F-4D97-AF65-F5344CB8AC3E}">
        <p14:creationId xmlns:p14="http://schemas.microsoft.com/office/powerpoint/2010/main" val="103207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54867" indent="-354867">
              <a:lnSpc>
                <a:spcPct val="107000"/>
              </a:lnSpc>
              <a:spcAft>
                <a:spcPts val="828"/>
              </a:spcAft>
              <a:buFont typeface="Wingdings 3" panose="05040102010807070707" pitchFamily="18" charset="2"/>
              <a:buChar char=""/>
              <a:tabLst>
                <a:tab pos="473156" algn="l"/>
              </a:tabLst>
            </a:pPr>
            <a:r>
              <a:rPr lang="nl-NL" sz="1900" b="1" kern="100" dirty="0">
                <a:latin typeface="Calibri" panose="020F0502020204030204" pitchFamily="34" charset="0"/>
                <a:ea typeface="Calibri" panose="020F0502020204030204" pitchFamily="34" charset="0"/>
                <a:cs typeface="Times New Roman" panose="02020603050405020304" pitchFamily="18" charset="0"/>
              </a:rPr>
              <a:t>Hoe ontstaan blaren:</a:t>
            </a:r>
            <a:br>
              <a:rPr lang="nl-NL" sz="1900" kern="100" dirty="0">
                <a:latin typeface="Calibri" panose="020F0502020204030204" pitchFamily="34" charset="0"/>
                <a:ea typeface="Calibri" panose="020F0502020204030204" pitchFamily="34" charset="0"/>
                <a:cs typeface="Times New Roman" panose="02020603050405020304" pitchFamily="18" charset="0"/>
              </a:rPr>
            </a:br>
            <a:r>
              <a:rPr lang="nl-NL" sz="1900" b="1" kern="100" dirty="0">
                <a:latin typeface="Calibri" panose="020F0502020204030204" pitchFamily="34" charset="0"/>
                <a:ea typeface="Calibri" panose="020F0502020204030204" pitchFamily="34" charset="0"/>
                <a:cs typeface="Times New Roman" panose="02020603050405020304" pitchFamily="18" charset="0"/>
              </a:rPr>
              <a:t>De beschadigde epidermis</a:t>
            </a:r>
            <a:r>
              <a:rPr lang="nl-NL" sz="1900" kern="100" dirty="0">
                <a:latin typeface="Calibri" panose="020F0502020204030204" pitchFamily="34" charset="0"/>
                <a:ea typeface="Calibri" panose="020F0502020204030204" pitchFamily="34" charset="0"/>
                <a:cs typeface="Times New Roman" panose="02020603050405020304" pitchFamily="18" charset="0"/>
              </a:rPr>
              <a:t> kan geheel of gedeeltelijk beschadigd zijn. Als de epidermis beschadigd is, kunnen de zenuwuiteinden bloot komen te liggen, wat pijn veroorzaakt.</a:t>
            </a:r>
          </a:p>
          <a:p>
            <a:pPr marL="473156">
              <a:lnSpc>
                <a:spcPct val="107000"/>
              </a:lnSpc>
              <a:spcAft>
                <a:spcPts val="828"/>
              </a:spcAft>
            </a:pPr>
            <a:r>
              <a:rPr lang="nl-NL" sz="1900" kern="100" dirty="0">
                <a:latin typeface="Calibri" panose="020F0502020204030204" pitchFamily="34" charset="0"/>
                <a:ea typeface="Calibri" panose="020F0502020204030204" pitchFamily="34" charset="0"/>
                <a:cs typeface="Times New Roman" panose="02020603050405020304" pitchFamily="18" charset="0"/>
              </a:rPr>
              <a:t>Wanneer de huid wordt blootgesteld aan deze schadelijke factoren, veroorzaken ze schade aan de cellen en de bloedvaten in de huid. Dit leidt tot een verhoogde doorlaatbaarheid van de bloedvaten en het lekken van vocht in het omringende weefsel. Dit vocht verzamelt zich onder de oppervlakte van de huid en vormt uiteindelijk een blaar.</a:t>
            </a:r>
            <a:br>
              <a:rPr lang="nl-NL" sz="1900" kern="100" dirty="0">
                <a:latin typeface="Calibri" panose="020F0502020204030204" pitchFamily="34" charset="0"/>
                <a:ea typeface="Calibri" panose="020F0502020204030204" pitchFamily="34" charset="0"/>
                <a:cs typeface="Times New Roman" panose="02020603050405020304" pitchFamily="18" charset="0"/>
              </a:rPr>
            </a:br>
            <a:br>
              <a:rPr lang="nl-NL" sz="1900" kern="100" dirty="0">
                <a:latin typeface="Calibri" panose="020F0502020204030204" pitchFamily="34" charset="0"/>
                <a:ea typeface="Calibri" panose="020F0502020204030204" pitchFamily="34" charset="0"/>
                <a:cs typeface="Times New Roman" panose="02020603050405020304" pitchFamily="18" charset="0"/>
              </a:rPr>
            </a:br>
            <a:r>
              <a:rPr lang="nl-NL" sz="1900" b="1" kern="100" dirty="0">
                <a:latin typeface="Calibri" panose="020F0502020204030204" pitchFamily="34" charset="0"/>
                <a:ea typeface="Calibri" panose="020F0502020204030204" pitchFamily="34" charset="0"/>
                <a:cs typeface="Times New Roman" panose="02020603050405020304" pitchFamily="18" charset="0"/>
              </a:rPr>
              <a:t>Vocht en ontsteking:</a:t>
            </a:r>
            <a:r>
              <a:rPr lang="nl-NL" sz="1900" kern="100" dirty="0">
                <a:latin typeface="Calibri" panose="020F0502020204030204" pitchFamily="34" charset="0"/>
                <a:ea typeface="Calibri" panose="020F0502020204030204" pitchFamily="34" charset="0"/>
                <a:cs typeface="Times New Roman" panose="02020603050405020304" pitchFamily="18" charset="0"/>
              </a:rPr>
              <a:t> Na de brandwond is een ontstekingsreactie op in het verwoeste gebied. Bloedvaten verwijden zich en witte bloedcellen gaan migreren, naar het gebied om te helpen bij het genezingsproces. Deze ontstekingsreactie veroorzaakt in lekkage van vocht uit de vloeistof in het verzamelde weefsel.</a:t>
            </a:r>
          </a:p>
          <a:p>
            <a:pPr marL="473156">
              <a:lnSpc>
                <a:spcPct val="107000"/>
              </a:lnSpc>
              <a:spcAft>
                <a:spcPts val="828"/>
              </a:spcAft>
            </a:pPr>
            <a:r>
              <a:rPr lang="nl-NL" sz="1900" b="1" kern="100" dirty="0">
                <a:latin typeface="Calibri" panose="020F0502020204030204" pitchFamily="34" charset="0"/>
                <a:ea typeface="Calibri" panose="020F0502020204030204" pitchFamily="34" charset="0"/>
                <a:cs typeface="Times New Roman" panose="02020603050405020304" pitchFamily="18" charset="0"/>
              </a:rPr>
              <a:t>Hoe ontstaat een blaar</a:t>
            </a:r>
            <a:r>
              <a:rPr lang="nl-NL" sz="1900" kern="100" dirty="0">
                <a:latin typeface="Calibri" panose="020F0502020204030204" pitchFamily="34" charset="0"/>
                <a:ea typeface="Calibri" panose="020F0502020204030204" pitchFamily="34" charset="0"/>
                <a:cs typeface="Times New Roman" panose="02020603050405020304" pitchFamily="18" charset="0"/>
              </a:rPr>
              <a:t>: Het vocht dat uit de bloedvaten lekt, hoopt zich op tussen de vernietigde epidermis en de lederhuid. Dit vocht heeft zich ontwikkeld en vormt een blaasachtige structuur, bekend als een blaar. De blaar leidt tot een grotere laag over het beschadigde gebied en helpt om de onderliggende weefsels te beschermen tegen verdere schade en infecties.</a:t>
            </a:r>
          </a:p>
          <a:p>
            <a:endParaRPr lang="nl-NL" dirty="0"/>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7</a:t>
            </a:fld>
            <a:endParaRPr lang="nl-NL"/>
          </a:p>
        </p:txBody>
      </p:sp>
    </p:spTree>
    <p:extLst>
      <p:ext uri="{BB962C8B-B14F-4D97-AF65-F5344CB8AC3E}">
        <p14:creationId xmlns:p14="http://schemas.microsoft.com/office/powerpoint/2010/main" val="355806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Cellen, zenuw uiteinden sterven af.</a:t>
            </a:r>
          </a:p>
          <a:p>
            <a:r>
              <a:rPr lang="nl-NL" dirty="0"/>
              <a:t>Stolling eiwit weefsel.</a:t>
            </a:r>
          </a:p>
          <a:p>
            <a:endParaRPr lang="nl-NL" dirty="0"/>
          </a:p>
          <a:p>
            <a:r>
              <a:rPr lang="nl-NL" dirty="0"/>
              <a:t>Huid is grauw, door de hete vloeistof gekookt.</a:t>
            </a:r>
          </a:p>
          <a:p>
            <a:r>
              <a:rPr lang="nl-NL" dirty="0"/>
              <a:t>Zwart door openvuur</a:t>
            </a:r>
          </a:p>
          <a:p>
            <a:r>
              <a:rPr lang="nl-NL" dirty="0"/>
              <a:t>De huid wordt leerachtig en is niet meer soepel</a:t>
            </a:r>
          </a:p>
          <a:p>
            <a:r>
              <a:rPr lang="nl-NL" dirty="0"/>
              <a:t>Bij chemische stoffen kan er ook een andere kleur ontstaan.</a:t>
            </a:r>
          </a:p>
          <a:p>
            <a:r>
              <a:rPr lang="nl-NL" dirty="0"/>
              <a:t>De omgeving van de verbranding kan wel pijnlijk zijn.</a:t>
            </a:r>
          </a:p>
          <a:p>
            <a:endParaRPr lang="nl-NL" dirty="0"/>
          </a:p>
          <a:p>
            <a:pPr algn="l"/>
            <a:r>
              <a:rPr lang="nl-NL" b="0" i="0" dirty="0">
                <a:solidFill>
                  <a:srgbClr val="374151"/>
                </a:solidFill>
                <a:effectLst/>
                <a:latin typeface="Söhne"/>
              </a:rPr>
              <a:t>Kenmerken van derdegraads brandwonden zijn onder andere:</a:t>
            </a:r>
          </a:p>
          <a:p>
            <a:pPr algn="l">
              <a:buFont typeface="+mj-lt"/>
              <a:buAutoNum type="arabicPeriod"/>
            </a:pPr>
            <a:r>
              <a:rPr lang="nl-NL" b="0" i="0" dirty="0">
                <a:solidFill>
                  <a:srgbClr val="374151"/>
                </a:solidFill>
                <a:effectLst/>
                <a:latin typeface="Söhne"/>
              </a:rPr>
              <a:t>Uiterlijk: Derdegraads brandwonden kunnen een wit, zwart of gecharterd uiterlijk hebben. De wond kan er droog en leerachtig uitzien.</a:t>
            </a:r>
          </a:p>
          <a:p>
            <a:pPr algn="l">
              <a:buFont typeface="+mj-lt"/>
              <a:buAutoNum type="arabicPeriod"/>
            </a:pPr>
            <a:r>
              <a:rPr lang="nl-NL" b="0" i="0" dirty="0">
                <a:solidFill>
                  <a:srgbClr val="374151"/>
                </a:solidFill>
                <a:effectLst/>
                <a:latin typeface="Söhne"/>
              </a:rPr>
              <a:t>Gevoelloosheid: Omdat de zenuwuiteinden beschadigd zijn, veroorzaken derdegraads brandwonden meestal weinig of geen pijn in het getroffen gebied. Gevoelloosheid is een veelvoorkomend symptoom.</a:t>
            </a:r>
          </a:p>
          <a:p>
            <a:pPr algn="l">
              <a:buFont typeface="+mj-lt"/>
              <a:buAutoNum type="arabicPeriod"/>
            </a:pPr>
            <a:r>
              <a:rPr lang="nl-NL" b="0" i="0" dirty="0">
                <a:solidFill>
                  <a:srgbClr val="374151"/>
                </a:solidFill>
                <a:effectLst/>
                <a:latin typeface="Söhne"/>
              </a:rPr>
              <a:t>Littekenvorming: Derdegraads brandwonden genezen niet vanzelf en laten vaak ernstige littekens achter. Huidtransplantaties of andere chirurgische procedures zijn vaak nodig om de wond te sluiten en het genezingsproces te bevorderen.</a:t>
            </a:r>
          </a:p>
          <a:p>
            <a:pPr algn="l">
              <a:buFont typeface="+mj-lt"/>
              <a:buAutoNum type="arabicPeriod"/>
            </a:pPr>
            <a:r>
              <a:rPr lang="nl-NL" b="0" i="0" dirty="0">
                <a:solidFill>
                  <a:srgbClr val="374151"/>
                </a:solidFill>
                <a:effectLst/>
                <a:latin typeface="Söhne"/>
              </a:rPr>
              <a:t>Complicaties: Derdegraads brandwonden kunnen leiden tot ernstige complicaties, zoals infectie, bloedvergiftiging, problemen met de ademhaling en verminderde mobiliteit, afhankelijk van de locatie van de brandwond.</a:t>
            </a:r>
          </a:p>
          <a:p>
            <a:pPr algn="l"/>
            <a:r>
              <a:rPr lang="nl-NL" b="0" i="0" dirty="0">
                <a:solidFill>
                  <a:srgbClr val="374151"/>
                </a:solidFill>
                <a:effectLst/>
                <a:latin typeface="Söhne"/>
              </a:rPr>
              <a:t>Het behandelen van derdegraads brandwonden vereist onmiddellijke medische aandacht. Het gebied moet worden gekoeld met koud water (tenzij er sprake is van elektrische of chemische brandwonden) en de persoon moet zo snel mogelijk naar een ziekenhuis worden gebracht. Medische professionals zullen de wond beoordelen, pijnbestrijding toedienen, de wond reinigen en mogelijk een chirurgische ingreep uitvoeren, zoals huidtransplantatie, om de wond te sluiten en het genezingsproces te bevorderen.</a:t>
            </a:r>
          </a:p>
          <a:p>
            <a:pPr algn="l"/>
            <a:r>
              <a:rPr lang="nl-NL" b="0" i="0" dirty="0">
                <a:solidFill>
                  <a:srgbClr val="374151"/>
                </a:solidFill>
                <a:effectLst/>
                <a:latin typeface="Söhne"/>
              </a:rPr>
              <a:t>Derdegraads brandwonden zijn ernstige verwondingen die levensbedreigend kunnen zijn en blijvende gevolgen kunnen hebben. Onmiddellijke medische hulp is essentieel bij de behandeling ervan.</a:t>
            </a:r>
          </a:p>
          <a:p>
            <a:pPr algn="l">
              <a:buFont typeface="+mj-lt"/>
              <a:buAutoNum type="arabicPeriod"/>
            </a:pPr>
            <a:endParaRPr lang="nl-NL" b="0" i="0" dirty="0">
              <a:solidFill>
                <a:srgbClr val="374151"/>
              </a:solidFill>
              <a:effectLst/>
              <a:latin typeface="Söhne"/>
            </a:endParaRPr>
          </a:p>
          <a:p>
            <a:endParaRPr lang="nl-NL" dirty="0"/>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8</a:t>
            </a:fld>
            <a:endParaRPr lang="nl-NL"/>
          </a:p>
        </p:txBody>
      </p:sp>
    </p:spTree>
    <p:extLst>
      <p:ext uri="{BB962C8B-B14F-4D97-AF65-F5344CB8AC3E}">
        <p14:creationId xmlns:p14="http://schemas.microsoft.com/office/powerpoint/2010/main" val="324993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Hydrogelverband, mag men na het afkoelen met water niet meer gebruiken. </a:t>
            </a:r>
          </a:p>
          <a:p>
            <a:r>
              <a:rPr lang="nl-NL" dirty="0"/>
              <a:t>Bij grote brandwonden aan het gezicht denk aan beschadigingen  van de luchtwegen. </a:t>
            </a:r>
          </a:p>
          <a:p>
            <a:r>
              <a:rPr lang="nl-NL" dirty="0"/>
              <a:t>Grote brandwonden kunnen shock veroorzaken een paar uur na de verbranding.</a:t>
            </a:r>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9</a:t>
            </a:fld>
            <a:endParaRPr lang="nl-NL"/>
          </a:p>
        </p:txBody>
      </p:sp>
    </p:spTree>
    <p:extLst>
      <p:ext uri="{BB962C8B-B14F-4D97-AF65-F5344CB8AC3E}">
        <p14:creationId xmlns:p14="http://schemas.microsoft.com/office/powerpoint/2010/main" val="985283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43541"/>
                </a:solidFill>
                <a:effectLst/>
                <a:latin typeface="Söhne"/>
              </a:rPr>
              <a:t>Chemische stoffen kunnen verschillende reacties op de huid veroorzaken, variërend van milde irritaties tot besmettelijke brandwonden, afhankelijk van de aard van de stof, d e concentratie, de duur van het ontstaan ​​en de gevoeligheid van de huid. Hier zijn enkele mogelijke reacties die kunnen optreden: 1. **Irritatie**: Dit is </a:t>
            </a:r>
            <a:r>
              <a:rPr lang="nl-NL" b="0" i="0" dirty="0">
                <a:solidFill>
                  <a:srgbClr val="000000"/>
                </a:solidFill>
                <a:effectLst/>
                <a:latin typeface="Söhne"/>
              </a:rPr>
              <a:t>Natuurlijk, laten we wat meer in detail kijken naar de verschillende soorten chemische reacties die op de huid kunnen optreden: 6. **Contactdermatitis**: Dit is een ontstekingsreactie van de huid als reactie op een allergeen of pijnlijke stof. Allergische contactdermatitis wordt veroorzaakt door een allergische reactie op een specifieke stof, terwijl </a:t>
            </a:r>
            <a:r>
              <a:rPr lang="nl-NL" b="0" i="0" dirty="0" err="1">
                <a:solidFill>
                  <a:srgbClr val="000000"/>
                </a:solidFill>
                <a:effectLst/>
                <a:latin typeface="Söhne"/>
              </a:rPr>
              <a:t>irritatieve</a:t>
            </a:r>
            <a:r>
              <a:rPr lang="nl-NL" b="0" i="0" dirty="0">
                <a:solidFill>
                  <a:srgbClr val="000000"/>
                </a:solidFill>
                <a:effectLst/>
                <a:latin typeface="Söhne"/>
              </a:rPr>
              <a:t> contactdermatitis wordt veroorzaakt door directe irritatie van de huid door een stof zoals zeep, detergenten of oplosmiddelen. Symptomen zijn onder meer roodheid, jeuk, gevaarlijk en soms blaren. 7. **Chemische h</a:t>
            </a:r>
          </a:p>
          <a:p>
            <a:pPr algn="l"/>
            <a:r>
              <a:rPr lang="nl-NL" b="0" i="0" dirty="0">
                <a:solidFill>
                  <a:srgbClr val="000000"/>
                </a:solidFill>
                <a:effectLst/>
                <a:latin typeface="Söhne"/>
              </a:rPr>
              <a:t>verder</a:t>
            </a:r>
          </a:p>
          <a:p>
            <a:pPr algn="l"/>
            <a:r>
              <a:rPr lang="nl-NL" b="0" i="0" dirty="0">
                <a:solidFill>
                  <a:srgbClr val="000000"/>
                </a:solidFill>
                <a:effectLst/>
                <a:latin typeface="Söhne"/>
              </a:rPr>
              <a:t>Natuurlijk, hier zijn nog enkele aanvullende punten met betrekking tot het betrokken met chemische stoffen en huidreacties: 11. **Eerste hulp**: Als u in contact komt met een chemische stof en huidreacties optreden, is het van cruciaal belang om snel te handelen . de Spoel getroffen huid onmiddellijk af met veel schoon, lauw water gedurende tien minuten 15 minuten. Dit kan helpen om de chemische stof weg te spoelen en verdere schade te voorkomen. Verwijder eventuele besmette kleding, wees gewaarschuwd om verdere verspreiding van de stof te voorkomen. 12. **Oogcontact**: Als</a:t>
            </a:r>
          </a:p>
          <a:p>
            <a:pPr algn="l"/>
            <a:r>
              <a:rPr lang="nl-NL" b="0" i="0" dirty="0">
                <a:solidFill>
                  <a:srgbClr val="000000"/>
                </a:solidFill>
                <a:effectLst/>
                <a:latin typeface="Söhne"/>
              </a:rPr>
              <a:t>Natuurlijk zijn hier nog enkele aanvullende tips en omvattende met betrekking tot het omgaan met chemische stoffen en het voorkomen van huidreacties: 17. **Chemische etikettering**: Lees altijd de etiketten op producten die u gebruikt. Ze bevatten belangrijke informatie over de samenstelling en mogelijke gevaren van de chemische stoffen in het product. Dit kan u helpen om bewuste keuzes te maken en potentieel gevaarlijke stoffen te vermijden. 18. **Pers</a:t>
            </a:r>
          </a:p>
          <a:p>
            <a:pPr algn="l"/>
            <a:r>
              <a:rPr lang="nl-NL" b="0" i="0" dirty="0">
                <a:solidFill>
                  <a:srgbClr val="000000"/>
                </a:solidFill>
                <a:effectLst/>
                <a:latin typeface="Söhne"/>
              </a:rPr>
              <a:t>Uiteraard zijn hier nog enkele aanvullende tips en omvattende met betrekking tot het omgaan met chemische stoffen: 24. **Chemische inventarisatie**: Houd een gedetailleerde inventaris bij van alle chemicaliën die in uw omgeving worden gebruikt. Dit kan helpen bij het beheersen van de succesvolle en he</a:t>
            </a:r>
          </a:p>
          <a:p>
            <a:pPr algn="l"/>
            <a:r>
              <a:rPr lang="nl-NL" b="0" i="0" dirty="0">
                <a:solidFill>
                  <a:srgbClr val="000000"/>
                </a:solidFill>
                <a:effectLst/>
                <a:latin typeface="Söhne"/>
              </a:rPr>
              <a:t>t snel mogelijke risico's. 25. **</a:t>
            </a:r>
          </a:p>
          <a:p>
            <a:pPr algn="l"/>
            <a:r>
              <a:rPr lang="nl-NL" b="0" i="0" dirty="0">
                <a:solidFill>
                  <a:srgbClr val="000000"/>
                </a:solidFill>
                <a:effectLst/>
                <a:latin typeface="Söhne"/>
              </a:rPr>
              <a:t>Regenereer</a:t>
            </a:r>
          </a:p>
          <a:p>
            <a:endParaRPr lang="nl-NL" dirty="0"/>
          </a:p>
        </p:txBody>
      </p:sp>
      <p:sp>
        <p:nvSpPr>
          <p:cNvPr id="4" name="Tijdelijke aanduiding voor dianummer 3"/>
          <p:cNvSpPr>
            <a:spLocks noGrp="1"/>
          </p:cNvSpPr>
          <p:nvPr>
            <p:ph type="sldNum" sz="quarter" idx="5"/>
          </p:nvPr>
        </p:nvSpPr>
        <p:spPr/>
        <p:txBody>
          <a:bodyPr/>
          <a:lstStyle/>
          <a:p>
            <a:fld id="{AE145216-7D37-4B58-A547-CCF7B7B33F04}" type="slidenum">
              <a:rPr lang="nl-NL" smtClean="0"/>
              <a:t>10</a:t>
            </a:fld>
            <a:endParaRPr lang="nl-NL"/>
          </a:p>
        </p:txBody>
      </p:sp>
    </p:spTree>
    <p:extLst>
      <p:ext uri="{BB962C8B-B14F-4D97-AF65-F5344CB8AC3E}">
        <p14:creationId xmlns:p14="http://schemas.microsoft.com/office/powerpoint/2010/main" val="26979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97862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D6E9DEC-419B-4CC5-A080-3B06BD5A8291}"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0683252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D6E9DEC-419B-4CC5-A080-3B06BD5A8291}"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800508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D6E9DEC-419B-4CC5-A080-3B06BD5A8291}"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4161975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D6E9DEC-419B-4CC5-A080-3B06BD5A8291}"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86599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D6E9DEC-419B-4CC5-A080-3B06BD5A8291}"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0574735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621225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13420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62103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0578ACC-22D6-47C1-A373-4FD133E34F3C}"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4302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30801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10/9/2023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89162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10/9/2023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48350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10/9/2023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6984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331444B-B92B-4E27-8C94-BB93EAF5CB18}"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00178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63EFA5E-FA76-400D-B3DC-F0BA90E6D107}"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69763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10/9/2023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8321784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CC732-654C-6BC7-E08A-61E387479D11}"/>
              </a:ext>
            </a:extLst>
          </p:cNvPr>
          <p:cNvSpPr>
            <a:spLocks noGrp="1"/>
          </p:cNvSpPr>
          <p:nvPr>
            <p:ph type="ctrTitle"/>
          </p:nvPr>
        </p:nvSpPr>
        <p:spPr/>
        <p:txBody>
          <a:bodyPr/>
          <a:lstStyle/>
          <a:p>
            <a:r>
              <a:rPr lang="nl-NL" dirty="0">
                <a:latin typeface="Verdana" panose="020B0604030504040204" pitchFamily="34" charset="0"/>
                <a:ea typeface="Verdana" panose="020B0604030504040204" pitchFamily="34" charset="0"/>
              </a:rPr>
              <a:t>Brandwonden</a:t>
            </a:r>
          </a:p>
        </p:txBody>
      </p:sp>
      <p:sp>
        <p:nvSpPr>
          <p:cNvPr id="3" name="Ondertitel 2">
            <a:extLst>
              <a:ext uri="{FF2B5EF4-FFF2-40B4-BE49-F238E27FC236}">
                <a16:creationId xmlns:a16="http://schemas.microsoft.com/office/drawing/2014/main" id="{7E0ECBB3-F583-F464-D821-7DB9F2393B2B}"/>
              </a:ext>
            </a:extLst>
          </p:cNvPr>
          <p:cNvSpPr>
            <a:spLocks noGrp="1"/>
          </p:cNvSpPr>
          <p:nvPr>
            <p:ph type="subTitle" idx="1"/>
          </p:nvPr>
        </p:nvSpPr>
        <p:spPr/>
        <p:txBody>
          <a:bodyPr/>
          <a:lstStyle/>
          <a:p>
            <a:r>
              <a:rPr lang="nl-NL" dirty="0"/>
              <a:t>Bob Kasten</a:t>
            </a:r>
          </a:p>
        </p:txBody>
      </p:sp>
    </p:spTree>
    <p:extLst>
      <p:ext uri="{BB962C8B-B14F-4D97-AF65-F5344CB8AC3E}">
        <p14:creationId xmlns:p14="http://schemas.microsoft.com/office/powerpoint/2010/main" val="3762961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5D460-0F2A-CA05-3FF3-2C6D92C7D131}"/>
              </a:ext>
            </a:extLst>
          </p:cNvPr>
          <p:cNvSpPr>
            <a:spLocks noGrp="1"/>
          </p:cNvSpPr>
          <p:nvPr>
            <p:ph type="title"/>
          </p:nvPr>
        </p:nvSpPr>
        <p:spPr/>
        <p:txBody>
          <a:bodyPr/>
          <a:lstStyle/>
          <a:p>
            <a:r>
              <a:rPr lang="nl-NL" dirty="0">
                <a:latin typeface="Verdana" panose="020B0604030504040204" pitchFamily="34" charset="0"/>
                <a:ea typeface="Verdana" panose="020B0604030504040204" pitchFamily="34" charset="0"/>
              </a:rPr>
              <a:t>Chemische stoffen</a:t>
            </a:r>
          </a:p>
        </p:txBody>
      </p:sp>
      <p:sp>
        <p:nvSpPr>
          <p:cNvPr id="3" name="Tijdelijke aanduiding voor inhoud 2">
            <a:extLst>
              <a:ext uri="{FF2B5EF4-FFF2-40B4-BE49-F238E27FC236}">
                <a16:creationId xmlns:a16="http://schemas.microsoft.com/office/drawing/2014/main" id="{E20E4D3D-83FB-1B16-53C8-7A3F74278830}"/>
              </a:ext>
            </a:extLst>
          </p:cNvPr>
          <p:cNvSpPr>
            <a:spLocks noGrp="1"/>
          </p:cNvSpPr>
          <p:nvPr>
            <p:ph idx="1"/>
          </p:nvPr>
        </p:nvSpPr>
        <p:spPr/>
        <p:txBody>
          <a:bodyPr/>
          <a:lstStyle/>
          <a:p>
            <a:r>
              <a:rPr lang="nl-NL" sz="2000" b="1" i="0" dirty="0">
                <a:solidFill>
                  <a:srgbClr val="002060"/>
                </a:solidFill>
                <a:effectLst/>
                <a:latin typeface="Verdana" panose="020B0604030504040204" pitchFamily="34" charset="0"/>
                <a:ea typeface="Verdana" panose="020B0604030504040204" pitchFamily="34" charset="0"/>
              </a:rPr>
              <a:t>Contactdermatitis</a:t>
            </a:r>
            <a:r>
              <a:rPr lang="nl-NL" sz="2000" b="0" i="0" dirty="0">
                <a:solidFill>
                  <a:srgbClr val="002060"/>
                </a:solidFill>
                <a:effectLst/>
                <a:latin typeface="Verdana" panose="020B0604030504040204" pitchFamily="34" charset="0"/>
                <a:ea typeface="Verdana" panose="020B0604030504040204" pitchFamily="34" charset="0"/>
              </a:rPr>
              <a:t> is een veel voorkomende huidaandoening die vaak voorkomt wanneer de huid in contact komt met een chemische stof die irritatie of een allergische reactie veroorzaakt </a:t>
            </a:r>
          </a:p>
          <a:p>
            <a:r>
              <a:rPr lang="nl-NL" sz="2000" kern="0" dirty="0">
                <a:solidFill>
                  <a:srgbClr val="002060"/>
                </a:solidFill>
                <a:latin typeface="Verdana" panose="020B0604030504040204" pitchFamily="34" charset="0"/>
                <a:ea typeface="Verdana" panose="020B0604030504040204" pitchFamily="34" charset="0"/>
              </a:rPr>
              <a:t>Dit evt.</a:t>
            </a:r>
            <a:r>
              <a:rPr lang="nl-NL" sz="2000" kern="0" dirty="0">
                <a:solidFill>
                  <a:srgbClr val="002060"/>
                </a:solidFill>
                <a:effectLst/>
                <a:latin typeface="Verdana" panose="020B0604030504040204" pitchFamily="34" charset="0"/>
                <a:ea typeface="Verdana" panose="020B0604030504040204" pitchFamily="34" charset="0"/>
              </a:rPr>
              <a:t> door zuren, alkaliën of andere chemicaliën</a:t>
            </a:r>
            <a:endParaRPr lang="nl-NL" sz="2000" b="0" i="0" dirty="0">
              <a:solidFill>
                <a:srgbClr val="002060"/>
              </a:solidFill>
              <a:effectLst/>
              <a:latin typeface="Verdana" panose="020B0604030504040204" pitchFamily="34" charset="0"/>
              <a:ea typeface="Verdana" panose="020B0604030504040204" pitchFamily="34" charset="0"/>
            </a:endParaRPr>
          </a:p>
          <a:p>
            <a:r>
              <a:rPr lang="nl-NL" sz="2000" b="0" i="0" dirty="0">
                <a:solidFill>
                  <a:srgbClr val="002060"/>
                </a:solidFill>
                <a:effectLst/>
                <a:latin typeface="Verdana" panose="020B0604030504040204" pitchFamily="34" charset="0"/>
                <a:ea typeface="Verdana" panose="020B0604030504040204" pitchFamily="34" charset="0"/>
              </a:rPr>
              <a:t>Deze aandoening wordt veroorzaakt door ontstekingsverschijnselen van de huid, zoals roodheid, jeuk, eventueel een gevaarlijke reactie op de huid  door blaarvorming</a:t>
            </a:r>
          </a:p>
          <a:p>
            <a:r>
              <a:rPr lang="nl-NL" sz="2000" dirty="0">
                <a:solidFill>
                  <a:srgbClr val="002060"/>
                </a:solidFill>
                <a:latin typeface="Verdana" panose="020B0604030504040204" pitchFamily="34" charset="0"/>
                <a:ea typeface="Verdana" panose="020B0604030504040204" pitchFamily="34" charset="0"/>
              </a:rPr>
              <a:t>Hou er rekening mee als de huid de chemische stof kan opnemen, er ook inwendige organen aangetast kunnen zijn</a:t>
            </a:r>
            <a:endParaRPr lang="nl-NL" sz="2000" b="0" i="0" dirty="0">
              <a:solidFill>
                <a:srgbClr val="002060"/>
              </a:solidFill>
              <a:effectLst/>
              <a:latin typeface="Verdana" panose="020B0604030504040204" pitchFamily="34" charset="0"/>
              <a:ea typeface="Verdana" panose="020B0604030504040204" pitchFamily="34" charset="0"/>
            </a:endParaRPr>
          </a:p>
          <a:p>
            <a:endParaRPr lang="nl-NL" dirty="0"/>
          </a:p>
        </p:txBody>
      </p:sp>
    </p:spTree>
    <p:extLst>
      <p:ext uri="{BB962C8B-B14F-4D97-AF65-F5344CB8AC3E}">
        <p14:creationId xmlns:p14="http://schemas.microsoft.com/office/powerpoint/2010/main" val="97403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450DC-8001-B58A-5810-2E5A56845B33}"/>
              </a:ext>
            </a:extLst>
          </p:cNvPr>
          <p:cNvSpPr>
            <a:spLocks noGrp="1"/>
          </p:cNvSpPr>
          <p:nvPr>
            <p:ph type="title"/>
          </p:nvPr>
        </p:nvSpPr>
        <p:spPr/>
        <p:txBody>
          <a:bodyPr/>
          <a:lstStyle/>
          <a:p>
            <a:r>
              <a:rPr lang="nl-NL" dirty="0"/>
              <a:t>Eerste hulp bij chemische brandwonden</a:t>
            </a:r>
          </a:p>
        </p:txBody>
      </p:sp>
      <p:sp>
        <p:nvSpPr>
          <p:cNvPr id="3" name="Tijdelijke aanduiding voor inhoud 2">
            <a:extLst>
              <a:ext uri="{FF2B5EF4-FFF2-40B4-BE49-F238E27FC236}">
                <a16:creationId xmlns:a16="http://schemas.microsoft.com/office/drawing/2014/main" id="{3ECCFD0A-BFC6-ED25-DB5A-8A020B4BF599}"/>
              </a:ext>
            </a:extLst>
          </p:cNvPr>
          <p:cNvSpPr>
            <a:spLocks noGrp="1"/>
          </p:cNvSpPr>
          <p:nvPr>
            <p:ph idx="1"/>
          </p:nvPr>
        </p:nvSpPr>
        <p:spPr/>
        <p:txBody>
          <a:bodyPr>
            <a:normAutofit/>
          </a:bodyPr>
          <a:lstStyle/>
          <a:p>
            <a:r>
              <a:rPr lang="nl-NL" sz="2400" dirty="0">
                <a:solidFill>
                  <a:srgbClr val="002060"/>
                </a:solidFill>
                <a:latin typeface="Verdana" panose="020B0604030504040204" pitchFamily="34" charset="0"/>
                <a:ea typeface="Verdana" panose="020B0604030504040204" pitchFamily="34" charset="0"/>
              </a:rPr>
              <a:t>Bel 112 bij tweede en derdegraadsbrandwonden</a:t>
            </a:r>
          </a:p>
          <a:p>
            <a:r>
              <a:rPr lang="nl-NL" sz="2400" dirty="0">
                <a:solidFill>
                  <a:srgbClr val="002060"/>
                </a:solidFill>
                <a:latin typeface="Verdana" panose="020B0604030504040204" pitchFamily="34" charset="0"/>
                <a:ea typeface="Verdana" panose="020B0604030504040204" pitchFamily="34" charset="0"/>
              </a:rPr>
              <a:t>Denk aan je eigen veiligheid </a:t>
            </a:r>
          </a:p>
          <a:p>
            <a:r>
              <a:rPr lang="nl-NL" sz="2400" dirty="0">
                <a:solidFill>
                  <a:srgbClr val="002060"/>
                </a:solidFill>
                <a:latin typeface="Verdana" panose="020B0604030504040204" pitchFamily="34" charset="0"/>
                <a:ea typeface="Verdana" panose="020B0604030504040204" pitchFamily="34" charset="0"/>
              </a:rPr>
              <a:t>Verwijder de kleding die besmet is</a:t>
            </a:r>
          </a:p>
          <a:p>
            <a:r>
              <a:rPr lang="nl-NL" sz="2400" dirty="0">
                <a:solidFill>
                  <a:srgbClr val="002060"/>
                </a:solidFill>
                <a:latin typeface="Verdana" panose="020B0604030504040204" pitchFamily="34" charset="0"/>
                <a:ea typeface="Verdana" panose="020B0604030504040204" pitchFamily="34" charset="0"/>
              </a:rPr>
              <a:t>Verwijder sierraden</a:t>
            </a:r>
          </a:p>
          <a:p>
            <a:r>
              <a:rPr lang="nl-NL" sz="2400" dirty="0">
                <a:solidFill>
                  <a:srgbClr val="002060"/>
                </a:solidFill>
                <a:latin typeface="Verdana" panose="020B0604030504040204" pitchFamily="34" charset="0"/>
                <a:ea typeface="Verdana" panose="020B0604030504040204" pitchFamily="34" charset="0"/>
              </a:rPr>
              <a:t>Spoel ogen 15 min. Met?</a:t>
            </a:r>
          </a:p>
          <a:p>
            <a:r>
              <a:rPr lang="nl-NL" sz="2400" dirty="0">
                <a:solidFill>
                  <a:srgbClr val="002060"/>
                </a:solidFill>
                <a:latin typeface="Verdana" panose="020B0604030504040204" pitchFamily="34" charset="0"/>
                <a:ea typeface="Verdana" panose="020B0604030504040204" pitchFamily="34" charset="0"/>
              </a:rPr>
              <a:t>Spoel het lichaamsdeel 45 min. Om de chemische stof te verdunnen</a:t>
            </a:r>
          </a:p>
        </p:txBody>
      </p:sp>
    </p:spTree>
    <p:extLst>
      <p:ext uri="{BB962C8B-B14F-4D97-AF65-F5344CB8AC3E}">
        <p14:creationId xmlns:p14="http://schemas.microsoft.com/office/powerpoint/2010/main" val="405720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05AD0-57EA-80E3-FD19-972B28334F09}"/>
              </a:ext>
            </a:extLst>
          </p:cNvPr>
          <p:cNvSpPr>
            <a:spLocks noGrp="1"/>
          </p:cNvSpPr>
          <p:nvPr>
            <p:ph type="title"/>
          </p:nvPr>
        </p:nvSpPr>
        <p:spPr/>
        <p:txBody>
          <a:bodyPr/>
          <a:lstStyle/>
          <a:p>
            <a:r>
              <a:rPr lang="nl-NL" dirty="0"/>
              <a:t>Elektriciteitsbrandwonden</a:t>
            </a:r>
          </a:p>
        </p:txBody>
      </p:sp>
      <p:sp>
        <p:nvSpPr>
          <p:cNvPr id="3" name="Tijdelijke aanduiding voor inhoud 2">
            <a:extLst>
              <a:ext uri="{FF2B5EF4-FFF2-40B4-BE49-F238E27FC236}">
                <a16:creationId xmlns:a16="http://schemas.microsoft.com/office/drawing/2014/main" id="{5C194C92-7724-9DE9-A762-E36802833413}"/>
              </a:ext>
            </a:extLst>
          </p:cNvPr>
          <p:cNvSpPr>
            <a:spLocks noGrp="1"/>
          </p:cNvSpPr>
          <p:nvPr>
            <p:ph idx="1"/>
          </p:nvPr>
        </p:nvSpPr>
        <p:spPr>
          <a:xfrm>
            <a:off x="677333" y="1379913"/>
            <a:ext cx="10019421" cy="4661449"/>
          </a:xfrm>
        </p:spPr>
        <p:txBody>
          <a:bodyPr>
            <a:noAutofit/>
          </a:bodyPr>
          <a:lstStyle/>
          <a:p>
            <a:r>
              <a:rPr lang="nl-NL" sz="2000" dirty="0">
                <a:solidFill>
                  <a:srgbClr val="002060"/>
                </a:solidFill>
                <a:latin typeface="Verdana" panose="020B0604030504040204" pitchFamily="34" charset="0"/>
                <a:ea typeface="Verdana" panose="020B0604030504040204" pitchFamily="34" charset="0"/>
              </a:rPr>
              <a:t>Welke factoren bepalen de ernst van de elektrische brandwonden?</a:t>
            </a:r>
          </a:p>
          <a:p>
            <a:r>
              <a:rPr lang="nl-NL" sz="2000" dirty="0">
                <a:solidFill>
                  <a:srgbClr val="002060"/>
                </a:solidFill>
                <a:latin typeface="Verdana" panose="020B0604030504040204" pitchFamily="34" charset="0"/>
                <a:ea typeface="Verdana" panose="020B0604030504040204" pitchFamily="34" charset="0"/>
              </a:rPr>
              <a:t>D</a:t>
            </a:r>
            <a:r>
              <a:rPr lang="nl-NL" sz="2000" b="0" i="0" dirty="0">
                <a:solidFill>
                  <a:srgbClr val="002060"/>
                </a:solidFill>
                <a:effectLst/>
                <a:latin typeface="Verdana" panose="020B0604030504040204" pitchFamily="34" charset="0"/>
                <a:ea typeface="Verdana" panose="020B0604030504040204" pitchFamily="34" charset="0"/>
              </a:rPr>
              <a:t>e sterkte van de stroom, de duur van het contact en de route die de stroom door het lichaam heeft gevolgd. </a:t>
            </a:r>
          </a:p>
          <a:p>
            <a:r>
              <a:rPr lang="nl-NL" sz="2000" dirty="0">
                <a:solidFill>
                  <a:srgbClr val="002060"/>
                </a:solidFill>
                <a:latin typeface="Verdana" panose="020B0604030504040204" pitchFamily="34" charset="0"/>
                <a:ea typeface="Verdana" panose="020B0604030504040204" pitchFamily="34" charset="0"/>
              </a:rPr>
              <a:t>Welke twee </a:t>
            </a:r>
            <a:r>
              <a:rPr lang="nl-NL" sz="2000" b="0" i="0" dirty="0">
                <a:solidFill>
                  <a:srgbClr val="002060"/>
                </a:solidFill>
                <a:effectLst/>
                <a:latin typeface="Verdana" panose="020B0604030504040204" pitchFamily="34" charset="0"/>
                <a:ea typeface="Verdana" panose="020B0604030504040204" pitchFamily="34" charset="0"/>
              </a:rPr>
              <a:t>belangrijke punten met betrekking tot elektriciteitsbrandwonden zijn belangrijk: </a:t>
            </a:r>
            <a:br>
              <a:rPr lang="nl-NL" sz="2000" b="0" i="0" dirty="0">
                <a:solidFill>
                  <a:srgbClr val="002060"/>
                </a:solidFill>
                <a:effectLst/>
                <a:latin typeface="Verdana" panose="020B0604030504040204" pitchFamily="34" charset="0"/>
                <a:ea typeface="Verdana" panose="020B0604030504040204" pitchFamily="34" charset="0"/>
              </a:rPr>
            </a:br>
            <a:r>
              <a:rPr lang="nl-NL" sz="2000" b="0" i="0" dirty="0">
                <a:solidFill>
                  <a:srgbClr val="002060"/>
                </a:solidFill>
                <a:effectLst/>
                <a:latin typeface="Verdana" panose="020B0604030504040204" pitchFamily="34" charset="0"/>
                <a:ea typeface="Verdana" panose="020B0604030504040204" pitchFamily="34" charset="0"/>
              </a:rPr>
              <a:t>- In- en uitgaande </a:t>
            </a:r>
          </a:p>
          <a:p>
            <a:r>
              <a:rPr lang="nl-NL" sz="2000" dirty="0">
                <a:solidFill>
                  <a:srgbClr val="002060"/>
                </a:solidFill>
                <a:latin typeface="Verdana" panose="020B0604030504040204" pitchFamily="34" charset="0"/>
                <a:ea typeface="Verdana" panose="020B0604030504040204" pitchFamily="34" charset="0"/>
              </a:rPr>
              <a:t>Brandwonden kunnen extreem zijn:</a:t>
            </a:r>
            <a:br>
              <a:rPr lang="nl-NL" sz="2000" dirty="0">
                <a:solidFill>
                  <a:srgbClr val="002060"/>
                </a:solidFill>
                <a:latin typeface="Verdana" panose="020B0604030504040204" pitchFamily="34" charset="0"/>
                <a:ea typeface="Verdana" panose="020B0604030504040204" pitchFamily="34" charset="0"/>
              </a:rPr>
            </a:br>
            <a:r>
              <a:rPr lang="nl-NL" sz="2000" dirty="0">
                <a:solidFill>
                  <a:srgbClr val="002060"/>
                </a:solidFill>
                <a:latin typeface="Verdana" panose="020B0604030504040204" pitchFamily="34" charset="0"/>
                <a:ea typeface="Verdana" panose="020B0604030504040204" pitchFamily="34" charset="0"/>
              </a:rPr>
              <a:t>- </a:t>
            </a:r>
            <a:r>
              <a:rPr lang="nl-NL" sz="2000" b="0" i="0" dirty="0">
                <a:solidFill>
                  <a:srgbClr val="002060"/>
                </a:solidFill>
                <a:effectLst/>
                <a:latin typeface="Verdana" panose="020B0604030504040204" pitchFamily="34" charset="0"/>
                <a:ea typeface="Verdana" panose="020B0604030504040204" pitchFamily="34" charset="0"/>
              </a:rPr>
              <a:t>Deze brandwonden kunnen in ernst variëren, afhankelijk van de doorstroming (route) van de elektrische stroom </a:t>
            </a:r>
          </a:p>
          <a:p>
            <a:r>
              <a:rPr lang="nl-NL" sz="2000" dirty="0">
                <a:solidFill>
                  <a:srgbClr val="002060"/>
                </a:solidFill>
                <a:latin typeface="Verdana" panose="020B0604030504040204" pitchFamily="34" charset="0"/>
                <a:ea typeface="Verdana" panose="020B0604030504040204" pitchFamily="34" charset="0"/>
              </a:rPr>
              <a:t>Hierbij dient men  rekening te houden met interne schade en elektriciteitstoxiciteit</a:t>
            </a:r>
          </a:p>
        </p:txBody>
      </p:sp>
    </p:spTree>
    <p:extLst>
      <p:ext uri="{BB962C8B-B14F-4D97-AF65-F5344CB8AC3E}">
        <p14:creationId xmlns:p14="http://schemas.microsoft.com/office/powerpoint/2010/main" val="379928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BB36D-E351-D662-45DF-19A60D86AF69}"/>
              </a:ext>
            </a:extLst>
          </p:cNvPr>
          <p:cNvSpPr>
            <a:spLocks noGrp="1"/>
          </p:cNvSpPr>
          <p:nvPr>
            <p:ph type="title"/>
          </p:nvPr>
        </p:nvSpPr>
        <p:spPr/>
        <p:txBody>
          <a:bodyPr/>
          <a:lstStyle/>
          <a:p>
            <a:r>
              <a:rPr lang="nl-NL" dirty="0"/>
              <a:t>Eerste hulp bij elektriciteitsbrandwonden</a:t>
            </a:r>
          </a:p>
        </p:txBody>
      </p:sp>
      <p:sp>
        <p:nvSpPr>
          <p:cNvPr id="3" name="Tijdelijke aanduiding voor inhoud 2">
            <a:extLst>
              <a:ext uri="{FF2B5EF4-FFF2-40B4-BE49-F238E27FC236}">
                <a16:creationId xmlns:a16="http://schemas.microsoft.com/office/drawing/2014/main" id="{6106105C-202A-3236-F48B-E098BE6855A5}"/>
              </a:ext>
            </a:extLst>
          </p:cNvPr>
          <p:cNvSpPr>
            <a:spLocks noGrp="1"/>
          </p:cNvSpPr>
          <p:nvPr>
            <p:ph idx="1"/>
          </p:nvPr>
        </p:nvSpPr>
        <p:spPr>
          <a:xfrm>
            <a:off x="677333" y="2160589"/>
            <a:ext cx="9933157" cy="3880773"/>
          </a:xfrm>
        </p:spPr>
        <p:txBody>
          <a:bodyPr>
            <a:normAutofit/>
          </a:bodyPr>
          <a:lstStyle/>
          <a:p>
            <a:pPr marL="0" indent="0">
              <a:buNone/>
            </a:pPr>
            <a:r>
              <a:rPr lang="nl-NL" sz="2000" dirty="0">
                <a:solidFill>
                  <a:srgbClr val="002060"/>
                </a:solidFill>
                <a:latin typeface="Verdana" panose="020B0604030504040204" pitchFamily="34" charset="0"/>
                <a:ea typeface="Verdana" panose="020B0604030504040204" pitchFamily="34" charset="0"/>
              </a:rPr>
              <a:t>Deze mag men niet koelen, in tegenstelling van hitte brandwonden vanwege:</a:t>
            </a:r>
          </a:p>
          <a:p>
            <a:endParaRPr lang="nl-NL" sz="2000" dirty="0">
              <a:solidFill>
                <a:srgbClr val="002060"/>
              </a:solidFill>
              <a:latin typeface="Verdana" panose="020B0604030504040204" pitchFamily="34" charset="0"/>
              <a:ea typeface="Verdana" panose="020B0604030504040204" pitchFamily="34" charset="0"/>
            </a:endParaRPr>
          </a:p>
          <a:p>
            <a:r>
              <a:rPr lang="nl-NL" sz="2000" dirty="0">
                <a:solidFill>
                  <a:srgbClr val="002060"/>
                </a:solidFill>
                <a:latin typeface="Verdana" panose="020B0604030504040204" pitchFamily="34" charset="0"/>
                <a:ea typeface="Verdana" panose="020B0604030504040204" pitchFamily="34" charset="0"/>
              </a:rPr>
              <a:t>De specifieke aard van de brandwonden</a:t>
            </a:r>
          </a:p>
          <a:p>
            <a:endParaRPr lang="nl-NL" sz="2000" dirty="0">
              <a:solidFill>
                <a:srgbClr val="002060"/>
              </a:solidFill>
              <a:latin typeface="Verdana" panose="020B0604030504040204" pitchFamily="34" charset="0"/>
              <a:ea typeface="Verdana" panose="020B0604030504040204" pitchFamily="34" charset="0"/>
            </a:endParaRPr>
          </a:p>
          <a:p>
            <a:r>
              <a:rPr lang="nl-NL" sz="2000" dirty="0">
                <a:solidFill>
                  <a:srgbClr val="002060"/>
                </a:solidFill>
                <a:latin typeface="Verdana" panose="020B0604030504040204" pitchFamily="34" charset="0"/>
                <a:ea typeface="Verdana" panose="020B0604030504040204" pitchFamily="34" charset="0"/>
              </a:rPr>
              <a:t>Niet alleen de huid maar ook inwendige organen kunnen aangetast zijn</a:t>
            </a:r>
          </a:p>
          <a:p>
            <a:endParaRPr lang="nl-NL" sz="2000" dirty="0">
              <a:solidFill>
                <a:srgbClr val="002060"/>
              </a:solidFill>
              <a:latin typeface="Verdana" panose="020B0604030504040204" pitchFamily="34" charset="0"/>
              <a:ea typeface="Verdana" panose="020B0604030504040204" pitchFamily="34" charset="0"/>
            </a:endParaRPr>
          </a:p>
          <a:p>
            <a:r>
              <a:rPr lang="nl-NL" sz="2000" dirty="0">
                <a:solidFill>
                  <a:srgbClr val="002060"/>
                </a:solidFill>
                <a:latin typeface="Verdana" panose="020B0604030504040204" pitchFamily="34" charset="0"/>
                <a:ea typeface="Verdana" panose="020B0604030504040204" pitchFamily="34" charset="0"/>
              </a:rPr>
              <a:t>Koelen kan de bloedvaten vernauwen die de noodzakelijk zijn voor de doorbloeding van de organen</a:t>
            </a:r>
          </a:p>
        </p:txBody>
      </p:sp>
    </p:spTree>
    <p:extLst>
      <p:ext uri="{BB962C8B-B14F-4D97-AF65-F5344CB8AC3E}">
        <p14:creationId xmlns:p14="http://schemas.microsoft.com/office/powerpoint/2010/main" val="32979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4A24AC-1D8F-F785-9FF7-58543BE80D89}"/>
              </a:ext>
            </a:extLst>
          </p:cNvPr>
          <p:cNvSpPr>
            <a:spLocks noGrp="1"/>
          </p:cNvSpPr>
          <p:nvPr>
            <p:ph type="title"/>
          </p:nvPr>
        </p:nvSpPr>
        <p:spPr/>
        <p:txBody>
          <a:bodyPr/>
          <a:lstStyle/>
          <a:p>
            <a:r>
              <a:rPr lang="nl-NL" dirty="0"/>
              <a:t>Brandwonden door straling en andere bronnen</a:t>
            </a:r>
          </a:p>
        </p:txBody>
      </p:sp>
      <p:sp>
        <p:nvSpPr>
          <p:cNvPr id="3" name="Tijdelijke aanduiding voor inhoud 2">
            <a:extLst>
              <a:ext uri="{FF2B5EF4-FFF2-40B4-BE49-F238E27FC236}">
                <a16:creationId xmlns:a16="http://schemas.microsoft.com/office/drawing/2014/main" id="{DD667146-491C-5E5E-EA21-5800023C0AFC}"/>
              </a:ext>
            </a:extLst>
          </p:cNvPr>
          <p:cNvSpPr>
            <a:spLocks noGrp="1"/>
          </p:cNvSpPr>
          <p:nvPr>
            <p:ph idx="1"/>
          </p:nvPr>
        </p:nvSpPr>
        <p:spPr>
          <a:xfrm>
            <a:off x="677334" y="2160589"/>
            <a:ext cx="9588100" cy="3880773"/>
          </a:xfrm>
        </p:spPr>
        <p:txBody>
          <a:bodyPr>
            <a:normAutofit/>
          </a:bodyPr>
          <a:lstStyle/>
          <a:p>
            <a:pPr marL="0" indent="0">
              <a:buNone/>
            </a:pPr>
            <a:r>
              <a:rPr lang="nl-NL" b="0" i="0" dirty="0">
                <a:solidFill>
                  <a:srgbClr val="002060"/>
                </a:solidFill>
                <a:effectLst/>
                <a:latin typeface="Verdana" panose="020B0604030504040204" pitchFamily="34" charset="0"/>
                <a:ea typeface="Verdana" panose="020B0604030504040204" pitchFamily="34" charset="0"/>
              </a:rPr>
              <a:t>Brandwonden veroorzaakt door radioactieve bronnen kunnen,  </a:t>
            </a:r>
          </a:p>
          <a:p>
            <a:r>
              <a:rPr lang="nl-NL" b="0" i="0" dirty="0">
                <a:solidFill>
                  <a:srgbClr val="002060"/>
                </a:solidFill>
                <a:effectLst/>
                <a:latin typeface="Verdana" panose="020B0604030504040204" pitchFamily="34" charset="0"/>
                <a:ea typeface="Verdana" panose="020B0604030504040204" pitchFamily="34" charset="0"/>
              </a:rPr>
              <a:t>ernstige schade aan de huid en andere weefsels veroorzaken, wat kan leiden tot wonden die lijken op brandwonden</a:t>
            </a:r>
          </a:p>
          <a:p>
            <a:r>
              <a:rPr lang="nl-NL" dirty="0">
                <a:solidFill>
                  <a:srgbClr val="002060"/>
                </a:solidFill>
                <a:latin typeface="Verdana" panose="020B0604030504040204" pitchFamily="34" charset="0"/>
                <a:ea typeface="Verdana" panose="020B0604030504040204" pitchFamily="34" charset="0"/>
              </a:rPr>
              <a:t>hoewel straling meestal niet rechtstreeks brandwonden op de huid veroorzaakt</a:t>
            </a:r>
          </a:p>
          <a:p>
            <a:endParaRPr lang="nl-NL" b="0" i="0" dirty="0">
              <a:solidFill>
                <a:srgbClr val="343541"/>
              </a:solidFill>
              <a:effectLst/>
              <a:latin typeface="Verdana" panose="020B0604030504040204" pitchFamily="34" charset="0"/>
              <a:ea typeface="Verdana" panose="020B0604030504040204" pitchFamily="34" charset="0"/>
            </a:endParaRPr>
          </a:p>
        </p:txBody>
      </p:sp>
      <p:pic>
        <p:nvPicPr>
          <p:cNvPr id="6" name="Afbeelding 5">
            <a:extLst>
              <a:ext uri="{FF2B5EF4-FFF2-40B4-BE49-F238E27FC236}">
                <a16:creationId xmlns:a16="http://schemas.microsoft.com/office/drawing/2014/main" id="{9A72AC4B-919D-834E-C0AA-A3DA92A8C065}"/>
              </a:ext>
            </a:extLst>
          </p:cNvPr>
          <p:cNvPicPr>
            <a:picLocks noChangeAspect="1"/>
          </p:cNvPicPr>
          <p:nvPr/>
        </p:nvPicPr>
        <p:blipFill>
          <a:blip r:embed="rId3"/>
          <a:stretch>
            <a:fillRect/>
          </a:stretch>
        </p:blipFill>
        <p:spPr>
          <a:xfrm>
            <a:off x="819510" y="4070455"/>
            <a:ext cx="7620000" cy="2562225"/>
          </a:xfrm>
          <a:prstGeom prst="rect">
            <a:avLst/>
          </a:prstGeom>
        </p:spPr>
      </p:pic>
    </p:spTree>
    <p:extLst>
      <p:ext uri="{BB962C8B-B14F-4D97-AF65-F5344CB8AC3E}">
        <p14:creationId xmlns:p14="http://schemas.microsoft.com/office/powerpoint/2010/main" val="81204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4A24AC-1D8F-F785-9FF7-58543BE80D89}"/>
              </a:ext>
            </a:extLst>
          </p:cNvPr>
          <p:cNvSpPr>
            <a:spLocks noGrp="1"/>
          </p:cNvSpPr>
          <p:nvPr>
            <p:ph type="title"/>
          </p:nvPr>
        </p:nvSpPr>
        <p:spPr/>
        <p:txBody>
          <a:bodyPr/>
          <a:lstStyle/>
          <a:p>
            <a:r>
              <a:rPr lang="nl-NL" dirty="0"/>
              <a:t>Brandwonden door straling en andere bronnen</a:t>
            </a:r>
          </a:p>
        </p:txBody>
      </p:sp>
      <p:sp>
        <p:nvSpPr>
          <p:cNvPr id="3" name="Tijdelijke aanduiding voor inhoud 2">
            <a:extLst>
              <a:ext uri="{FF2B5EF4-FFF2-40B4-BE49-F238E27FC236}">
                <a16:creationId xmlns:a16="http://schemas.microsoft.com/office/drawing/2014/main" id="{DD667146-491C-5E5E-EA21-5800023C0AFC}"/>
              </a:ext>
            </a:extLst>
          </p:cNvPr>
          <p:cNvSpPr>
            <a:spLocks noGrp="1"/>
          </p:cNvSpPr>
          <p:nvPr>
            <p:ph idx="1"/>
          </p:nvPr>
        </p:nvSpPr>
        <p:spPr>
          <a:xfrm>
            <a:off x="677334" y="2160589"/>
            <a:ext cx="9708870" cy="3880773"/>
          </a:xfrm>
        </p:spPr>
        <p:txBody>
          <a:bodyPr>
            <a:normAutofit/>
          </a:bodyPr>
          <a:lstStyle/>
          <a:p>
            <a:pPr marL="0" indent="0">
              <a:buNone/>
            </a:pPr>
            <a:r>
              <a:rPr lang="nl-NL" sz="2000" b="0" i="0" dirty="0">
                <a:solidFill>
                  <a:srgbClr val="002060"/>
                </a:solidFill>
                <a:effectLst/>
                <a:latin typeface="Verdana" panose="020B0604030504040204" pitchFamily="34" charset="0"/>
                <a:ea typeface="Verdana" panose="020B0604030504040204" pitchFamily="34" charset="0"/>
              </a:rPr>
              <a:t>Stralingsbrandwonden: </a:t>
            </a:r>
          </a:p>
          <a:p>
            <a:r>
              <a:rPr lang="nl-NL" sz="2000" b="0" i="0" dirty="0">
                <a:solidFill>
                  <a:srgbClr val="002060"/>
                </a:solidFill>
                <a:effectLst/>
                <a:latin typeface="Verdana" panose="020B0604030504040204" pitchFamily="34" charset="0"/>
                <a:ea typeface="Verdana" panose="020B0604030504040204" pitchFamily="34" charset="0"/>
              </a:rPr>
              <a:t>Bij hoge doses ioniserende straling (straling met hoge energie) kan er schade optreden aan de huid en weefsels.</a:t>
            </a:r>
          </a:p>
          <a:p>
            <a:r>
              <a:rPr lang="nl-NL" sz="2000" b="0" i="0" dirty="0">
                <a:solidFill>
                  <a:srgbClr val="002060"/>
                </a:solidFill>
                <a:effectLst/>
                <a:latin typeface="Verdana" panose="020B0604030504040204" pitchFamily="34" charset="0"/>
                <a:ea typeface="Verdana" panose="020B0604030504040204" pitchFamily="34" charset="0"/>
              </a:rPr>
              <a:t>Deze schade kan leiden tot brandwonden die vergelijkbaar zijn met ongeval met brandwonden. Stralingsbrandwonden kunnen echter meerdere weefselschade veroorzaken, inclusief schade aan </a:t>
            </a:r>
            <a:r>
              <a:rPr lang="nl-NL" sz="2000" dirty="0">
                <a:solidFill>
                  <a:srgbClr val="002060"/>
                </a:solidFill>
                <a:latin typeface="Verdana" panose="020B0604030504040204" pitchFamily="34" charset="0"/>
                <a:ea typeface="Verdana" panose="020B0604030504040204" pitchFamily="34" charset="0"/>
              </a:rPr>
              <a:t>cel uitwisseling </a:t>
            </a:r>
            <a:r>
              <a:rPr lang="nl-NL" sz="2000" b="0" i="0" dirty="0">
                <a:solidFill>
                  <a:srgbClr val="002060"/>
                </a:solidFill>
                <a:effectLst/>
                <a:latin typeface="Verdana" panose="020B0604030504040204" pitchFamily="34" charset="0"/>
                <a:ea typeface="Verdana" panose="020B0604030504040204" pitchFamily="34" charset="0"/>
              </a:rPr>
              <a:t>en botten</a:t>
            </a:r>
          </a:p>
          <a:p>
            <a:r>
              <a:rPr lang="nl-NL" sz="2000" dirty="0">
                <a:solidFill>
                  <a:srgbClr val="002060"/>
                </a:solidFill>
                <a:latin typeface="Verdana" panose="020B0604030504040204" pitchFamily="34" charset="0"/>
                <a:ea typeface="Verdana" panose="020B0604030504040204" pitchFamily="34" charset="0"/>
              </a:rPr>
              <a:t>Stralingsbrandwonden kunnen langzamer optreden, hangt af van de ioniserende bron, duur van de besmetting en de ontsmetting</a:t>
            </a:r>
          </a:p>
        </p:txBody>
      </p:sp>
    </p:spTree>
    <p:extLst>
      <p:ext uri="{BB962C8B-B14F-4D97-AF65-F5344CB8AC3E}">
        <p14:creationId xmlns:p14="http://schemas.microsoft.com/office/powerpoint/2010/main" val="194579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B983B-1CA5-38AD-5CA5-D0FF78B668A8}"/>
              </a:ext>
            </a:extLst>
          </p:cNvPr>
          <p:cNvSpPr>
            <a:spLocks noGrp="1"/>
          </p:cNvSpPr>
          <p:nvPr>
            <p:ph type="title"/>
          </p:nvPr>
        </p:nvSpPr>
        <p:spPr>
          <a:xfrm>
            <a:off x="677334" y="609600"/>
            <a:ext cx="6637866" cy="1320800"/>
          </a:xfrm>
        </p:spPr>
        <p:txBody>
          <a:bodyPr/>
          <a:lstStyle/>
          <a:p>
            <a:r>
              <a:rPr lang="nl-NL" dirty="0"/>
              <a:t>Brandwonden andere oorzaken</a:t>
            </a:r>
          </a:p>
        </p:txBody>
      </p:sp>
      <p:sp>
        <p:nvSpPr>
          <p:cNvPr id="3" name="Tijdelijke aanduiding voor inhoud 2">
            <a:extLst>
              <a:ext uri="{FF2B5EF4-FFF2-40B4-BE49-F238E27FC236}">
                <a16:creationId xmlns:a16="http://schemas.microsoft.com/office/drawing/2014/main" id="{E7B77365-063F-2F80-4B34-8FC0DED61867}"/>
              </a:ext>
            </a:extLst>
          </p:cNvPr>
          <p:cNvSpPr>
            <a:spLocks noGrp="1"/>
          </p:cNvSpPr>
          <p:nvPr>
            <p:ph idx="1"/>
          </p:nvPr>
        </p:nvSpPr>
        <p:spPr>
          <a:xfrm>
            <a:off x="677335" y="1930400"/>
            <a:ext cx="5153860" cy="796175"/>
          </a:xfrm>
        </p:spPr>
        <p:txBody>
          <a:bodyPr>
            <a:normAutofit lnSpcReduction="10000"/>
          </a:bodyPr>
          <a:lstStyle/>
          <a:p>
            <a:r>
              <a:rPr lang="nl-NL" sz="2400" b="0" i="0" dirty="0">
                <a:solidFill>
                  <a:srgbClr val="002060"/>
                </a:solidFill>
                <a:effectLst/>
                <a:latin typeface="Verdana" panose="020B0604030504040204" pitchFamily="34" charset="0"/>
                <a:ea typeface="Verdana" panose="020B0604030504040204" pitchFamily="34" charset="0"/>
              </a:rPr>
              <a:t>gifsumak, berenklauw en wolfsmelk</a:t>
            </a:r>
          </a:p>
          <a:p>
            <a:endParaRPr lang="nl-NL" sz="2400" dirty="0">
              <a:solidFill>
                <a:srgbClr val="374151"/>
              </a:solidFill>
              <a:latin typeface="Verdana" panose="020B0604030504040204" pitchFamily="34" charset="0"/>
              <a:ea typeface="Verdana" panose="020B0604030504040204" pitchFamily="34" charset="0"/>
            </a:endParaRPr>
          </a:p>
          <a:p>
            <a:endParaRPr lang="nl-NL" sz="2400" dirty="0">
              <a:solidFill>
                <a:srgbClr val="374151"/>
              </a:solidFill>
              <a:latin typeface="Verdana" panose="020B0604030504040204" pitchFamily="34" charset="0"/>
              <a:ea typeface="Verdana" panose="020B0604030504040204" pitchFamily="34" charset="0"/>
            </a:endParaRPr>
          </a:p>
          <a:p>
            <a:endParaRPr lang="nl-NL" sz="2400" dirty="0">
              <a:solidFill>
                <a:srgbClr val="374151"/>
              </a:solidFill>
              <a:latin typeface="Verdana" panose="020B0604030504040204" pitchFamily="34" charset="0"/>
              <a:ea typeface="Verdana" panose="020B0604030504040204" pitchFamily="34" charset="0"/>
            </a:endParaRPr>
          </a:p>
          <a:p>
            <a:endParaRPr lang="nl-NL" sz="2400" dirty="0">
              <a:solidFill>
                <a:srgbClr val="374151"/>
              </a:solidFill>
              <a:latin typeface="Verdana" panose="020B0604030504040204" pitchFamily="34" charset="0"/>
              <a:ea typeface="Verdana" panose="020B0604030504040204" pitchFamily="34" charset="0"/>
            </a:endParaRPr>
          </a:p>
          <a:p>
            <a:pPr marL="0" indent="0">
              <a:buNone/>
            </a:pPr>
            <a:endParaRPr lang="nl-NL" sz="2400" dirty="0">
              <a:latin typeface="Verdana" panose="020B0604030504040204" pitchFamily="34" charset="0"/>
              <a:ea typeface="Verdana" panose="020B0604030504040204" pitchFamily="34" charset="0"/>
            </a:endParaRPr>
          </a:p>
        </p:txBody>
      </p:sp>
      <p:pic>
        <p:nvPicPr>
          <p:cNvPr id="1026" name="Picture 2" descr="Gifsumak">
            <a:extLst>
              <a:ext uri="{FF2B5EF4-FFF2-40B4-BE49-F238E27FC236}">
                <a16:creationId xmlns:a16="http://schemas.microsoft.com/office/drawing/2014/main" id="{D638783F-40E6-8150-812A-814633992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3156227"/>
            <a:ext cx="2988064" cy="35427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olfsmelk">
            <a:extLst>
              <a:ext uri="{FF2B5EF4-FFF2-40B4-BE49-F238E27FC236}">
                <a16:creationId xmlns:a16="http://schemas.microsoft.com/office/drawing/2014/main" id="{50BE7247-3742-F5C2-62DF-EB6F3744B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3156228"/>
            <a:ext cx="3170554" cy="35427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ifsumak: een van de giftigste plant van Nederland - Vroege Vogels ...">
            <a:extLst>
              <a:ext uri="{FF2B5EF4-FFF2-40B4-BE49-F238E27FC236}">
                <a16:creationId xmlns:a16="http://schemas.microsoft.com/office/drawing/2014/main" id="{D705904A-A6B4-77C0-9191-270EC8B77D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7516" y="3156228"/>
            <a:ext cx="3313688" cy="35427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itain’s 'most dangerous plant’ Giant Hogweed spreads in heatwave ...">
            <a:extLst>
              <a:ext uri="{FF2B5EF4-FFF2-40B4-BE49-F238E27FC236}">
                <a16:creationId xmlns:a16="http://schemas.microsoft.com/office/drawing/2014/main" id="{075D59CC-743B-6F41-988B-9C58259374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0"/>
            <a:ext cx="3170554" cy="315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42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F91BB09-B120-9858-A68F-8AB02899A133}"/>
              </a:ext>
            </a:extLst>
          </p:cNvPr>
          <p:cNvSpPr>
            <a:spLocks noGrp="1"/>
          </p:cNvSpPr>
          <p:nvPr>
            <p:ph type="ctrTitle"/>
          </p:nvPr>
        </p:nvSpPr>
        <p:spPr/>
        <p:txBody>
          <a:bodyPr/>
          <a:lstStyle/>
          <a:p>
            <a:pPr algn="ctr"/>
            <a:r>
              <a:rPr lang="nl-NL" sz="7200" dirty="0">
                <a:latin typeface="Verdana" panose="020B0604030504040204" pitchFamily="34" charset="0"/>
                <a:ea typeface="Verdana" panose="020B0604030504040204" pitchFamily="34" charset="0"/>
              </a:rPr>
              <a:t>Vragen??</a:t>
            </a:r>
          </a:p>
        </p:txBody>
      </p:sp>
      <p:sp>
        <p:nvSpPr>
          <p:cNvPr id="5" name="Ondertitel 4">
            <a:extLst>
              <a:ext uri="{FF2B5EF4-FFF2-40B4-BE49-F238E27FC236}">
                <a16:creationId xmlns:a16="http://schemas.microsoft.com/office/drawing/2014/main" id="{B83F4F9A-5561-9655-9C2A-7DD6B82507FD}"/>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93818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40BF3AB-D614-2ACB-10DA-DAFFADF06403}"/>
              </a:ext>
            </a:extLst>
          </p:cNvPr>
          <p:cNvSpPr>
            <a:spLocks noGrp="1"/>
          </p:cNvSpPr>
          <p:nvPr>
            <p:ph type="title"/>
          </p:nvPr>
        </p:nvSpPr>
        <p:spPr/>
        <p:txBody>
          <a:bodyPr/>
          <a:lstStyle/>
          <a:p>
            <a:r>
              <a:rPr lang="nl-NL" dirty="0"/>
              <a:t>Doelstelling</a:t>
            </a:r>
          </a:p>
        </p:txBody>
      </p:sp>
      <p:sp>
        <p:nvSpPr>
          <p:cNvPr id="7" name="Tijdelijke aanduiding voor inhoud 6">
            <a:extLst>
              <a:ext uri="{FF2B5EF4-FFF2-40B4-BE49-F238E27FC236}">
                <a16:creationId xmlns:a16="http://schemas.microsoft.com/office/drawing/2014/main" id="{FC8C4710-01B1-6A74-6B8F-6B05C89B2A10}"/>
              </a:ext>
            </a:extLst>
          </p:cNvPr>
          <p:cNvSpPr>
            <a:spLocks noGrp="1"/>
          </p:cNvSpPr>
          <p:nvPr>
            <p:ph idx="1"/>
          </p:nvPr>
        </p:nvSpPr>
        <p:spPr>
          <a:xfrm>
            <a:off x="677334" y="1207699"/>
            <a:ext cx="11209866" cy="4833664"/>
          </a:xfrm>
        </p:spPr>
        <p:txBody>
          <a:bodyPr/>
          <a:lstStyle/>
          <a:p>
            <a:pPr marL="0" indent="0">
              <a:buNone/>
            </a:pPr>
            <a:r>
              <a:rPr lang="nl-NL" sz="2000" dirty="0">
                <a:solidFill>
                  <a:srgbClr val="002060"/>
                </a:solidFill>
                <a:latin typeface="Verdana" panose="020B0604030504040204" pitchFamily="34" charset="0"/>
                <a:ea typeface="Verdana" panose="020B0604030504040204" pitchFamily="34" charset="0"/>
              </a:rPr>
              <a:t>Na afloop kunnen de instructeurs:</a:t>
            </a:r>
          </a:p>
          <a:p>
            <a:pPr marL="0" indent="0">
              <a:buNone/>
            </a:pPr>
            <a:endParaRPr lang="nl-NL" sz="2000" dirty="0">
              <a:solidFill>
                <a:srgbClr val="002060"/>
              </a:solidFill>
              <a:latin typeface="Verdana" panose="020B0604030504040204" pitchFamily="34" charset="0"/>
              <a:ea typeface="Verdana" panose="020B0604030504040204" pitchFamily="34" charset="0"/>
            </a:endParaRPr>
          </a:p>
          <a:p>
            <a:r>
              <a:rPr lang="nl-NL" sz="2000" dirty="0">
                <a:solidFill>
                  <a:srgbClr val="002060"/>
                </a:solidFill>
                <a:latin typeface="Verdana" panose="020B0604030504040204" pitchFamily="34" charset="0"/>
                <a:ea typeface="Verdana" panose="020B0604030504040204" pitchFamily="34" charset="0"/>
              </a:rPr>
              <a:t>Verschillende categorieën brandwonden benoemen</a:t>
            </a:r>
          </a:p>
          <a:p>
            <a:endParaRPr lang="nl-NL" sz="2000" dirty="0">
              <a:solidFill>
                <a:srgbClr val="002060"/>
              </a:solidFill>
              <a:latin typeface="Verdana" panose="020B0604030504040204" pitchFamily="34" charset="0"/>
              <a:ea typeface="Verdana" panose="020B0604030504040204" pitchFamily="34" charset="0"/>
            </a:endParaRPr>
          </a:p>
          <a:p>
            <a:r>
              <a:rPr lang="nl-NL" sz="2000" dirty="0">
                <a:solidFill>
                  <a:srgbClr val="002060"/>
                </a:solidFill>
                <a:latin typeface="Verdana" panose="020B0604030504040204" pitchFamily="34" charset="0"/>
                <a:ea typeface="Verdana" panose="020B0604030504040204" pitchFamily="34" charset="0"/>
              </a:rPr>
              <a:t>Verschillende oorzaken van brandwonden omschrijven</a:t>
            </a:r>
          </a:p>
          <a:p>
            <a:endParaRPr lang="nl-NL" sz="2000" dirty="0">
              <a:solidFill>
                <a:srgbClr val="002060"/>
              </a:solidFill>
              <a:latin typeface="Verdana" panose="020B0604030504040204" pitchFamily="34" charset="0"/>
              <a:ea typeface="Verdana" panose="020B0604030504040204" pitchFamily="34" charset="0"/>
            </a:endParaRPr>
          </a:p>
          <a:p>
            <a:r>
              <a:rPr lang="nl-NL" sz="2000" dirty="0">
                <a:solidFill>
                  <a:srgbClr val="002060"/>
                </a:solidFill>
                <a:latin typeface="Verdana" panose="020B0604030504040204" pitchFamily="34" charset="0"/>
                <a:ea typeface="Verdana" panose="020B0604030504040204" pitchFamily="34" charset="0"/>
              </a:rPr>
              <a:t>Weten welke eerste hulp wanneer en bij welk type brandwond wordt toegepast</a:t>
            </a:r>
          </a:p>
          <a:p>
            <a:endParaRPr lang="nl-NL" sz="2000" dirty="0">
              <a:solidFill>
                <a:srgbClr val="002060"/>
              </a:solidFill>
              <a:latin typeface="Verdana" panose="020B0604030504040204" pitchFamily="34" charset="0"/>
              <a:ea typeface="Verdana" panose="020B0604030504040204" pitchFamily="34" charset="0"/>
            </a:endParaRPr>
          </a:p>
          <a:p>
            <a:r>
              <a:rPr lang="nl-NL" sz="2000" dirty="0">
                <a:solidFill>
                  <a:srgbClr val="002060"/>
                </a:solidFill>
                <a:latin typeface="Verdana" panose="020B0604030504040204" pitchFamily="34" charset="0"/>
                <a:ea typeface="Verdana" panose="020B0604030504040204" pitchFamily="34" charset="0"/>
              </a:rPr>
              <a:t>De instructeurs weten en laten zien hoe men de verschillende behandelingen bij brandwonden kan toepassen</a:t>
            </a:r>
          </a:p>
          <a:p>
            <a:endParaRPr lang="nl-NL" dirty="0"/>
          </a:p>
        </p:txBody>
      </p:sp>
    </p:spTree>
    <p:extLst>
      <p:ext uri="{BB962C8B-B14F-4D97-AF65-F5344CB8AC3E}">
        <p14:creationId xmlns:p14="http://schemas.microsoft.com/office/powerpoint/2010/main" val="587301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E5D94-8F54-D6FF-58B8-B7B42A4077CD}"/>
              </a:ext>
            </a:extLst>
          </p:cNvPr>
          <p:cNvSpPr>
            <a:spLocks noGrp="1"/>
          </p:cNvSpPr>
          <p:nvPr>
            <p:ph type="title"/>
          </p:nvPr>
        </p:nvSpPr>
        <p:spPr/>
        <p:txBody>
          <a:bodyPr/>
          <a:lstStyle/>
          <a:p>
            <a:r>
              <a:rPr lang="nl-NL" dirty="0">
                <a:latin typeface="Verdana" panose="020B0604030504040204" pitchFamily="34" charset="0"/>
                <a:ea typeface="Verdana" panose="020B0604030504040204" pitchFamily="34" charset="0"/>
              </a:rPr>
              <a:t>Definitie</a:t>
            </a:r>
            <a:r>
              <a:rPr lang="nl-NL" dirty="0"/>
              <a:t> van Brandwonden</a:t>
            </a:r>
          </a:p>
        </p:txBody>
      </p:sp>
      <p:sp>
        <p:nvSpPr>
          <p:cNvPr id="3" name="Tijdelijke aanduiding voor inhoud 2">
            <a:extLst>
              <a:ext uri="{FF2B5EF4-FFF2-40B4-BE49-F238E27FC236}">
                <a16:creationId xmlns:a16="http://schemas.microsoft.com/office/drawing/2014/main" id="{1DC2D2B2-4611-E089-4421-309536EF02FC}"/>
              </a:ext>
            </a:extLst>
          </p:cNvPr>
          <p:cNvSpPr>
            <a:spLocks noGrp="1"/>
          </p:cNvSpPr>
          <p:nvPr>
            <p:ph idx="1"/>
          </p:nvPr>
        </p:nvSpPr>
        <p:spPr/>
        <p:txBody>
          <a:bodyPr>
            <a:normAutofit/>
          </a:bodyPr>
          <a:lstStyle/>
          <a:p>
            <a:pPr marL="0" indent="0">
              <a:buNone/>
            </a:pPr>
            <a:r>
              <a:rPr lang="nl-NL" sz="2000" dirty="0">
                <a:solidFill>
                  <a:srgbClr val="002060"/>
                </a:solidFill>
                <a:effectLst/>
                <a:latin typeface="Verdana" panose="020B0604030504040204" pitchFamily="34" charset="0"/>
                <a:ea typeface="Verdana" panose="020B0604030504040204" pitchFamily="34" charset="0"/>
              </a:rPr>
              <a:t>Brandwonden zijn letsels aan de huid of andere weefsels</a:t>
            </a:r>
          </a:p>
          <a:p>
            <a:pPr marL="0" indent="0">
              <a:buNone/>
            </a:pPr>
            <a:endParaRPr lang="nl-NL" sz="2000" dirty="0">
              <a:solidFill>
                <a:srgbClr val="002060"/>
              </a:solidFill>
              <a:effectLst/>
              <a:latin typeface="Verdana" panose="020B0604030504040204" pitchFamily="34" charset="0"/>
              <a:ea typeface="Verdana" panose="020B0604030504040204" pitchFamily="34" charset="0"/>
            </a:endParaRPr>
          </a:p>
          <a:p>
            <a:pPr marL="0" indent="0">
              <a:buNone/>
            </a:pPr>
            <a:r>
              <a:rPr lang="nl-NL" sz="2000" dirty="0">
                <a:solidFill>
                  <a:srgbClr val="002060"/>
                </a:solidFill>
                <a:effectLst/>
                <a:latin typeface="Verdana" panose="020B0604030504040204" pitchFamily="34" charset="0"/>
                <a:ea typeface="Verdana" panose="020B0604030504040204" pitchFamily="34" charset="0"/>
              </a:rPr>
              <a:t>veroorzaakt door blootstelling aan</a:t>
            </a:r>
          </a:p>
          <a:p>
            <a:r>
              <a:rPr lang="nl-NL" sz="2000" dirty="0">
                <a:solidFill>
                  <a:srgbClr val="002060"/>
                </a:solidFill>
                <a:effectLst/>
                <a:latin typeface="Verdana" panose="020B0604030504040204" pitchFamily="34" charset="0"/>
                <a:ea typeface="Verdana" panose="020B0604030504040204" pitchFamily="34" charset="0"/>
              </a:rPr>
              <a:t>extreme hitte, </a:t>
            </a:r>
          </a:p>
          <a:p>
            <a:r>
              <a:rPr lang="nl-NL" sz="2000" dirty="0">
                <a:solidFill>
                  <a:srgbClr val="002060"/>
                </a:solidFill>
                <a:effectLst/>
                <a:latin typeface="Verdana" panose="020B0604030504040204" pitchFamily="34" charset="0"/>
                <a:ea typeface="Verdana" panose="020B0604030504040204" pitchFamily="34" charset="0"/>
              </a:rPr>
              <a:t>chemische stoffen, </a:t>
            </a:r>
          </a:p>
          <a:p>
            <a:r>
              <a:rPr lang="nl-NL" sz="2000" dirty="0">
                <a:solidFill>
                  <a:srgbClr val="002060"/>
                </a:solidFill>
                <a:effectLst/>
                <a:latin typeface="Verdana" panose="020B0604030504040204" pitchFamily="34" charset="0"/>
                <a:ea typeface="Verdana" panose="020B0604030504040204" pitchFamily="34" charset="0"/>
              </a:rPr>
              <a:t>elektriciteit, </a:t>
            </a:r>
          </a:p>
          <a:p>
            <a:r>
              <a:rPr lang="nl-NL" sz="2000" dirty="0">
                <a:solidFill>
                  <a:srgbClr val="002060"/>
                </a:solidFill>
                <a:effectLst/>
                <a:latin typeface="Verdana" panose="020B0604030504040204" pitchFamily="34" charset="0"/>
                <a:ea typeface="Verdana" panose="020B0604030504040204" pitchFamily="34" charset="0"/>
              </a:rPr>
              <a:t>straling </a:t>
            </a:r>
          </a:p>
          <a:p>
            <a:r>
              <a:rPr lang="nl-NL" sz="2000" dirty="0">
                <a:solidFill>
                  <a:srgbClr val="002060"/>
                </a:solidFill>
                <a:effectLst/>
                <a:latin typeface="Verdana" panose="020B0604030504040204" pitchFamily="34" charset="0"/>
                <a:ea typeface="Verdana" panose="020B0604030504040204" pitchFamily="34" charset="0"/>
              </a:rPr>
              <a:t>of andere </a:t>
            </a:r>
            <a:r>
              <a:rPr lang="nl-NL" sz="2000" dirty="0">
                <a:solidFill>
                  <a:srgbClr val="002060"/>
                </a:solidFill>
                <a:latin typeface="Verdana" panose="020B0604030504040204" pitchFamily="34" charset="0"/>
                <a:ea typeface="Verdana" panose="020B0604030504040204" pitchFamily="34" charset="0"/>
              </a:rPr>
              <a:t>oorzaken</a:t>
            </a:r>
          </a:p>
        </p:txBody>
      </p:sp>
    </p:spTree>
    <p:extLst>
      <p:ext uri="{BB962C8B-B14F-4D97-AF65-F5344CB8AC3E}">
        <p14:creationId xmlns:p14="http://schemas.microsoft.com/office/powerpoint/2010/main" val="220158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6761D-F7EF-96A8-B5F3-453F043707BE}"/>
              </a:ext>
            </a:extLst>
          </p:cNvPr>
          <p:cNvSpPr>
            <a:spLocks noGrp="1"/>
          </p:cNvSpPr>
          <p:nvPr>
            <p:ph type="title"/>
          </p:nvPr>
        </p:nvSpPr>
        <p:spPr/>
        <p:txBody>
          <a:bodyPr/>
          <a:lstStyle/>
          <a:p>
            <a:r>
              <a:rPr lang="nl-NL" dirty="0">
                <a:latin typeface="Verdana" panose="020B0604030504040204" pitchFamily="34" charset="0"/>
                <a:ea typeface="Verdana" panose="020B0604030504040204" pitchFamily="34" charset="0"/>
              </a:rPr>
              <a:t>Eerstegraadsbrandwonden</a:t>
            </a:r>
          </a:p>
        </p:txBody>
      </p:sp>
      <p:sp>
        <p:nvSpPr>
          <p:cNvPr id="3" name="Tijdelijke aanduiding voor inhoud 2">
            <a:extLst>
              <a:ext uri="{FF2B5EF4-FFF2-40B4-BE49-F238E27FC236}">
                <a16:creationId xmlns:a16="http://schemas.microsoft.com/office/drawing/2014/main" id="{5DBFED6F-B41D-BC56-AD72-EB59EB34769A}"/>
              </a:ext>
            </a:extLst>
          </p:cNvPr>
          <p:cNvSpPr>
            <a:spLocks noGrp="1"/>
          </p:cNvSpPr>
          <p:nvPr>
            <p:ph idx="1"/>
          </p:nvPr>
        </p:nvSpPr>
        <p:spPr>
          <a:xfrm>
            <a:off x="687017" y="1576648"/>
            <a:ext cx="8596668" cy="2199192"/>
          </a:xfrm>
        </p:spPr>
        <p:txBody>
          <a:bodyPr>
            <a:normAutofit/>
          </a:bodyPr>
          <a:lstStyle/>
          <a:p>
            <a:pPr marL="0" indent="0">
              <a:buNone/>
            </a:pPr>
            <a:r>
              <a:rPr lang="nl-NL" sz="2400" kern="1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Eerstegraads brandwonden: </a:t>
            </a:r>
          </a:p>
          <a:p>
            <a:pPr marL="0" indent="0">
              <a:buNone/>
            </a:pPr>
            <a:r>
              <a:rPr lang="nl-NL" sz="2400" kern="1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Dit zijn brandwonden die alleen de opperhuid (epidermis) aantasten </a:t>
            </a:r>
          </a:p>
          <a:p>
            <a:endParaRPr lang="nl-NL" dirty="0"/>
          </a:p>
        </p:txBody>
      </p:sp>
      <p:pic>
        <p:nvPicPr>
          <p:cNvPr id="1026" name="Picture 2" descr="Medische afbeelding van een eerstegraads brandwond">
            <a:extLst>
              <a:ext uri="{FF2B5EF4-FFF2-40B4-BE49-F238E27FC236}">
                <a16:creationId xmlns:a16="http://schemas.microsoft.com/office/drawing/2014/main" id="{C21B0F42-459C-18D3-4820-369FD2C82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903" y="3177779"/>
            <a:ext cx="4771505" cy="354953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0AAC4C90-9DC3-ADE7-DBDD-F3A4FFEED552}"/>
              </a:ext>
            </a:extLst>
          </p:cNvPr>
          <p:cNvPicPr>
            <a:picLocks noChangeAspect="1"/>
          </p:cNvPicPr>
          <p:nvPr/>
        </p:nvPicPr>
        <p:blipFill>
          <a:blip r:embed="rId4"/>
          <a:stretch>
            <a:fillRect/>
          </a:stretch>
        </p:blipFill>
        <p:spPr>
          <a:xfrm>
            <a:off x="5375313" y="3177779"/>
            <a:ext cx="4562475" cy="3048000"/>
          </a:xfrm>
          <a:prstGeom prst="rect">
            <a:avLst/>
          </a:prstGeom>
        </p:spPr>
      </p:pic>
    </p:spTree>
    <p:extLst>
      <p:ext uri="{BB962C8B-B14F-4D97-AF65-F5344CB8AC3E}">
        <p14:creationId xmlns:p14="http://schemas.microsoft.com/office/powerpoint/2010/main" val="171921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B09E9-7689-2BEE-5F93-C1CC32DAAE58}"/>
              </a:ext>
            </a:extLst>
          </p:cNvPr>
          <p:cNvSpPr>
            <a:spLocks noGrp="1"/>
          </p:cNvSpPr>
          <p:nvPr>
            <p:ph type="title"/>
          </p:nvPr>
        </p:nvSpPr>
        <p:spPr/>
        <p:txBody>
          <a:bodyPr/>
          <a:lstStyle/>
          <a:p>
            <a:r>
              <a:rPr lang="nl-NL" dirty="0"/>
              <a:t>Eerste hulp bij (eerstegraads) brandwonden</a:t>
            </a:r>
          </a:p>
        </p:txBody>
      </p:sp>
      <p:sp>
        <p:nvSpPr>
          <p:cNvPr id="3" name="Tijdelijke aanduiding voor inhoud 2">
            <a:extLst>
              <a:ext uri="{FF2B5EF4-FFF2-40B4-BE49-F238E27FC236}">
                <a16:creationId xmlns:a16="http://schemas.microsoft.com/office/drawing/2014/main" id="{7678DF45-3B82-CAA5-E930-0B4DFE4788A4}"/>
              </a:ext>
            </a:extLst>
          </p:cNvPr>
          <p:cNvSpPr>
            <a:spLocks noGrp="1"/>
          </p:cNvSpPr>
          <p:nvPr>
            <p:ph idx="1"/>
          </p:nvPr>
        </p:nvSpPr>
        <p:spPr/>
        <p:txBody>
          <a:bodyPr>
            <a:normAutofit/>
          </a:bodyPr>
          <a:lstStyle/>
          <a:p>
            <a:r>
              <a:rPr lang="nl-NL" sz="2400" dirty="0">
                <a:solidFill>
                  <a:srgbClr val="002060"/>
                </a:solidFill>
                <a:latin typeface="Verdana" panose="020B0604030504040204" pitchFamily="34" charset="0"/>
                <a:ea typeface="Verdana" panose="020B0604030504040204" pitchFamily="34" charset="0"/>
              </a:rPr>
              <a:t>Bij grote tweede en derdegraadsbrandwonden bel 112, Bel anders de huisarts en of huisartsenpost</a:t>
            </a:r>
          </a:p>
          <a:p>
            <a:r>
              <a:rPr lang="nl-NL" sz="2400" dirty="0">
                <a:solidFill>
                  <a:srgbClr val="002060"/>
                </a:solidFill>
                <a:latin typeface="Verdana" panose="020B0604030504040204" pitchFamily="34" charset="0"/>
                <a:ea typeface="Verdana" panose="020B0604030504040204" pitchFamily="34" charset="0"/>
              </a:rPr>
              <a:t>Verwijder in de weg zittende kleding</a:t>
            </a:r>
          </a:p>
          <a:p>
            <a:r>
              <a:rPr lang="nl-NL" sz="2400" dirty="0">
                <a:solidFill>
                  <a:srgbClr val="002060"/>
                </a:solidFill>
                <a:latin typeface="Verdana" panose="020B0604030504040204" pitchFamily="34" charset="0"/>
                <a:ea typeface="Verdana" panose="020B0604030504040204" pitchFamily="34" charset="0"/>
              </a:rPr>
              <a:t>Verwijder sieraden van het lichaamsdeel met brandwonden</a:t>
            </a:r>
          </a:p>
          <a:p>
            <a:r>
              <a:rPr lang="nl-NL" sz="2400" dirty="0">
                <a:solidFill>
                  <a:srgbClr val="002060"/>
                </a:solidFill>
                <a:latin typeface="Verdana" panose="020B0604030504040204" pitchFamily="34" charset="0"/>
                <a:ea typeface="Verdana" panose="020B0604030504040204" pitchFamily="34" charset="0"/>
              </a:rPr>
              <a:t>Koel de brandwonden 10 min., met lauw zacht stromend water, boven de wond (waarom?)</a:t>
            </a:r>
          </a:p>
          <a:p>
            <a:r>
              <a:rPr lang="nl-NL" sz="2400" dirty="0">
                <a:solidFill>
                  <a:srgbClr val="002060"/>
                </a:solidFill>
                <a:latin typeface="Verdana" panose="020B0604030504040204" pitchFamily="34" charset="0"/>
                <a:ea typeface="Verdana" panose="020B0604030504040204" pitchFamily="34" charset="0"/>
              </a:rPr>
              <a:t>Knip kleding rondom vast gesmolten kleding los</a:t>
            </a:r>
          </a:p>
          <a:p>
            <a:endParaRPr lang="nl-NL"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7444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E45CB-351F-AE72-9FF2-82099474C1D9}"/>
              </a:ext>
            </a:extLst>
          </p:cNvPr>
          <p:cNvSpPr>
            <a:spLocks noGrp="1"/>
          </p:cNvSpPr>
          <p:nvPr>
            <p:ph type="title"/>
          </p:nvPr>
        </p:nvSpPr>
        <p:spPr/>
        <p:txBody>
          <a:bodyPr/>
          <a:lstStyle/>
          <a:p>
            <a:r>
              <a:rPr lang="nl-NL" dirty="0"/>
              <a:t>Tweedegraadsbrandwonden</a:t>
            </a:r>
          </a:p>
        </p:txBody>
      </p:sp>
      <p:sp>
        <p:nvSpPr>
          <p:cNvPr id="3" name="Tijdelijke aanduiding voor inhoud 2">
            <a:extLst>
              <a:ext uri="{FF2B5EF4-FFF2-40B4-BE49-F238E27FC236}">
                <a16:creationId xmlns:a16="http://schemas.microsoft.com/office/drawing/2014/main" id="{9AE94A99-5D20-D5FF-F04C-40A92AFD1C22}"/>
              </a:ext>
            </a:extLst>
          </p:cNvPr>
          <p:cNvSpPr>
            <a:spLocks noGrp="1"/>
          </p:cNvSpPr>
          <p:nvPr>
            <p:ph idx="1"/>
          </p:nvPr>
        </p:nvSpPr>
        <p:spPr>
          <a:xfrm>
            <a:off x="677334" y="2160589"/>
            <a:ext cx="8596668" cy="1268411"/>
          </a:xfrm>
        </p:spPr>
        <p:txBody>
          <a:bodyPr/>
          <a:lstStyle/>
          <a:p>
            <a:r>
              <a:rPr lang="nl-NL" sz="2000" dirty="0">
                <a:solidFill>
                  <a:srgbClr val="002060"/>
                </a:solidFill>
                <a:latin typeface="Verdana" panose="020B0604030504040204" pitchFamily="34" charset="0"/>
                <a:ea typeface="Verdana" panose="020B0604030504040204" pitchFamily="34" charset="0"/>
              </a:rPr>
              <a:t>Tweedegraads brandwonden: zijn een vorm van letsel aan de huid die dieper gaat dan eerstegraads brandwonden. Ze tasten zowel de opperhuid als de lederhuid aan</a:t>
            </a:r>
          </a:p>
          <a:p>
            <a:endParaRPr lang="nl-NL" dirty="0"/>
          </a:p>
          <a:p>
            <a:endParaRPr lang="nl-NL" dirty="0"/>
          </a:p>
        </p:txBody>
      </p:sp>
      <p:pic>
        <p:nvPicPr>
          <p:cNvPr id="7" name="Afbeelding 6">
            <a:extLst>
              <a:ext uri="{FF2B5EF4-FFF2-40B4-BE49-F238E27FC236}">
                <a16:creationId xmlns:a16="http://schemas.microsoft.com/office/drawing/2014/main" id="{6A6C796E-4D6A-AF04-134C-A3AF005922F7}"/>
              </a:ext>
            </a:extLst>
          </p:cNvPr>
          <p:cNvPicPr>
            <a:picLocks noChangeAspect="1"/>
          </p:cNvPicPr>
          <p:nvPr/>
        </p:nvPicPr>
        <p:blipFill>
          <a:blip r:embed="rId3"/>
          <a:stretch>
            <a:fillRect/>
          </a:stretch>
        </p:blipFill>
        <p:spPr>
          <a:xfrm>
            <a:off x="1350126" y="3247159"/>
            <a:ext cx="2209800" cy="2857500"/>
          </a:xfrm>
          <a:prstGeom prst="rect">
            <a:avLst/>
          </a:prstGeom>
        </p:spPr>
      </p:pic>
      <p:pic>
        <p:nvPicPr>
          <p:cNvPr id="8" name="Afbeelding 7">
            <a:extLst>
              <a:ext uri="{FF2B5EF4-FFF2-40B4-BE49-F238E27FC236}">
                <a16:creationId xmlns:a16="http://schemas.microsoft.com/office/drawing/2014/main" id="{C87AA217-9A13-6B86-15DF-AC3A37E7E900}"/>
              </a:ext>
            </a:extLst>
          </p:cNvPr>
          <p:cNvPicPr>
            <a:picLocks noChangeAspect="1"/>
          </p:cNvPicPr>
          <p:nvPr/>
        </p:nvPicPr>
        <p:blipFill>
          <a:blip r:embed="rId4"/>
          <a:stretch>
            <a:fillRect/>
          </a:stretch>
        </p:blipFill>
        <p:spPr>
          <a:xfrm>
            <a:off x="4654839" y="3771900"/>
            <a:ext cx="3524250" cy="2476500"/>
          </a:xfrm>
          <a:prstGeom prst="rect">
            <a:avLst/>
          </a:prstGeom>
        </p:spPr>
      </p:pic>
    </p:spTree>
    <p:extLst>
      <p:ext uri="{BB962C8B-B14F-4D97-AF65-F5344CB8AC3E}">
        <p14:creationId xmlns:p14="http://schemas.microsoft.com/office/powerpoint/2010/main" val="410873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8A656-BD65-9049-ED53-9E867ADE45E5}"/>
              </a:ext>
            </a:extLst>
          </p:cNvPr>
          <p:cNvSpPr>
            <a:spLocks noGrp="1"/>
          </p:cNvSpPr>
          <p:nvPr>
            <p:ph type="title"/>
          </p:nvPr>
        </p:nvSpPr>
        <p:spPr/>
        <p:txBody>
          <a:bodyPr/>
          <a:lstStyle/>
          <a:p>
            <a:r>
              <a:rPr lang="nl-NL" dirty="0"/>
              <a:t>Hoe ontstaan blaren</a:t>
            </a:r>
          </a:p>
        </p:txBody>
      </p:sp>
      <p:sp>
        <p:nvSpPr>
          <p:cNvPr id="3" name="Tijdelijke aanduiding voor inhoud 2">
            <a:extLst>
              <a:ext uri="{FF2B5EF4-FFF2-40B4-BE49-F238E27FC236}">
                <a16:creationId xmlns:a16="http://schemas.microsoft.com/office/drawing/2014/main" id="{F7EF39B4-94E5-3BC6-C501-5D081A024E48}"/>
              </a:ext>
            </a:extLst>
          </p:cNvPr>
          <p:cNvSpPr>
            <a:spLocks noGrp="1"/>
          </p:cNvSpPr>
          <p:nvPr>
            <p:ph idx="1"/>
          </p:nvPr>
        </p:nvSpPr>
        <p:spPr/>
        <p:txBody>
          <a:bodyPr>
            <a:normAutofit lnSpcReduction="10000"/>
          </a:bodyPr>
          <a:lstStyle/>
          <a:p>
            <a:r>
              <a:rPr lang="nl-NL" sz="2400" b="1" dirty="0">
                <a:solidFill>
                  <a:srgbClr val="002060"/>
                </a:solidFill>
                <a:latin typeface="Verdana" panose="020B0604030504040204" pitchFamily="34" charset="0"/>
                <a:ea typeface="Verdana" panose="020B0604030504040204" pitchFamily="34" charset="0"/>
              </a:rPr>
              <a:t>Beschadiging van de epidermis</a:t>
            </a:r>
            <a:br>
              <a:rPr lang="nl-NL" sz="2400" dirty="0">
                <a:solidFill>
                  <a:srgbClr val="002060"/>
                </a:solidFill>
                <a:latin typeface="Verdana" panose="020B0604030504040204" pitchFamily="34" charset="0"/>
                <a:ea typeface="Verdana" panose="020B0604030504040204" pitchFamily="34" charset="0"/>
              </a:rPr>
            </a:br>
            <a:r>
              <a:rPr lang="nl-NL" sz="2400" dirty="0">
                <a:solidFill>
                  <a:srgbClr val="002060"/>
                </a:solidFill>
                <a:latin typeface="Verdana" panose="020B0604030504040204" pitchFamily="34" charset="0"/>
                <a:ea typeface="Verdana" panose="020B0604030504040204" pitchFamily="34" charset="0"/>
              </a:rPr>
              <a:t>Door de beschadiging van de opperhuid, komen zenuw uiteinden bloot te liggen en veroorzaken pijn </a:t>
            </a:r>
          </a:p>
          <a:p>
            <a:r>
              <a:rPr lang="nl-NL" sz="2400" b="1" dirty="0">
                <a:solidFill>
                  <a:srgbClr val="002060"/>
                </a:solidFill>
                <a:latin typeface="Verdana" panose="020B0604030504040204" pitchFamily="34" charset="0"/>
                <a:ea typeface="Verdana" panose="020B0604030504040204" pitchFamily="34" charset="0"/>
              </a:rPr>
              <a:t>Vocht en ontsteking</a:t>
            </a:r>
            <a:br>
              <a:rPr lang="nl-NL" sz="2400" dirty="0">
                <a:solidFill>
                  <a:srgbClr val="002060"/>
                </a:solidFill>
                <a:latin typeface="Verdana" panose="020B0604030504040204" pitchFamily="34" charset="0"/>
                <a:ea typeface="Verdana" panose="020B0604030504040204" pitchFamily="34" charset="0"/>
              </a:rPr>
            </a:br>
            <a:r>
              <a:rPr lang="nl-NL" sz="2400" dirty="0">
                <a:solidFill>
                  <a:srgbClr val="002060"/>
                </a:solidFill>
                <a:latin typeface="Verdana" panose="020B0604030504040204" pitchFamily="34" charset="0"/>
                <a:ea typeface="Verdana" panose="020B0604030504040204" pitchFamily="34" charset="0"/>
              </a:rPr>
              <a:t>Witte bloedcellen, gaan richting het aangedane gebied om de ontsteking te bestrijden</a:t>
            </a:r>
          </a:p>
          <a:p>
            <a:r>
              <a:rPr lang="nl-NL" sz="2400" b="1" dirty="0">
                <a:solidFill>
                  <a:srgbClr val="002060"/>
                </a:solidFill>
                <a:latin typeface="Verdana" panose="020B0604030504040204" pitchFamily="34" charset="0"/>
                <a:ea typeface="Verdana" panose="020B0604030504040204" pitchFamily="34" charset="0"/>
              </a:rPr>
              <a:t>Vorming van de blaar </a:t>
            </a:r>
            <a:br>
              <a:rPr lang="nl-NL" sz="2400" b="1" dirty="0">
                <a:solidFill>
                  <a:srgbClr val="002060"/>
                </a:solidFill>
                <a:latin typeface="Verdana" panose="020B0604030504040204" pitchFamily="34" charset="0"/>
                <a:ea typeface="Verdana" panose="020B0604030504040204" pitchFamily="34" charset="0"/>
              </a:rPr>
            </a:br>
            <a:r>
              <a:rPr lang="nl-NL" sz="2400" dirty="0">
                <a:solidFill>
                  <a:srgbClr val="002060"/>
                </a:solidFill>
                <a:latin typeface="Verdana" panose="020B0604030504040204" pitchFamily="34" charset="0"/>
                <a:ea typeface="Verdana" panose="020B0604030504040204" pitchFamily="34" charset="0"/>
              </a:rPr>
              <a:t>Vocht wat zich ophoopt tussen de epidermis en lederhuid, ter bescherming van de huid tegen infectie </a:t>
            </a:r>
          </a:p>
          <a:p>
            <a:endParaRPr lang="nl-NL" dirty="0"/>
          </a:p>
        </p:txBody>
      </p:sp>
    </p:spTree>
    <p:extLst>
      <p:ext uri="{BB962C8B-B14F-4D97-AF65-F5344CB8AC3E}">
        <p14:creationId xmlns:p14="http://schemas.microsoft.com/office/powerpoint/2010/main" val="415213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ECB91-B67D-1C2D-3DAE-A7AE7986B7B3}"/>
              </a:ext>
            </a:extLst>
          </p:cNvPr>
          <p:cNvSpPr>
            <a:spLocks noGrp="1"/>
          </p:cNvSpPr>
          <p:nvPr>
            <p:ph type="title"/>
          </p:nvPr>
        </p:nvSpPr>
        <p:spPr/>
        <p:txBody>
          <a:bodyPr/>
          <a:lstStyle/>
          <a:p>
            <a:r>
              <a:rPr lang="nl-NL" dirty="0"/>
              <a:t>Derdegraadsbrandwonden</a:t>
            </a:r>
          </a:p>
        </p:txBody>
      </p:sp>
      <p:sp>
        <p:nvSpPr>
          <p:cNvPr id="3" name="Tijdelijke aanduiding voor inhoud 2">
            <a:extLst>
              <a:ext uri="{FF2B5EF4-FFF2-40B4-BE49-F238E27FC236}">
                <a16:creationId xmlns:a16="http://schemas.microsoft.com/office/drawing/2014/main" id="{6D5D34E5-843D-2EF6-3BEF-60B237422896}"/>
              </a:ext>
            </a:extLst>
          </p:cNvPr>
          <p:cNvSpPr>
            <a:spLocks noGrp="1"/>
          </p:cNvSpPr>
          <p:nvPr>
            <p:ph idx="1"/>
          </p:nvPr>
        </p:nvSpPr>
        <p:spPr>
          <a:xfrm>
            <a:off x="677334" y="2160590"/>
            <a:ext cx="9432824" cy="1320800"/>
          </a:xfrm>
        </p:spPr>
        <p:txBody>
          <a:bodyPr>
            <a:normAutofit fontScale="92500" lnSpcReduction="10000"/>
          </a:bodyPr>
          <a:lstStyle/>
          <a:p>
            <a:r>
              <a:rPr lang="nl-NL" sz="2400" dirty="0">
                <a:solidFill>
                  <a:srgbClr val="002060"/>
                </a:solidFill>
                <a:latin typeface="Verdana" panose="020B0604030504040204" pitchFamily="34" charset="0"/>
                <a:ea typeface="Verdana" panose="020B0604030504040204" pitchFamily="34" charset="0"/>
              </a:rPr>
              <a:t>Derdegraads brandwonden zijn ernstige en diepgaande brandwonden die alle lagen van de huid aantasten, inclusief de opperhuid, de lederhuid en mogelijk dieper liggende weefsels zoals spieren, pezen of botten</a:t>
            </a:r>
          </a:p>
          <a:p>
            <a:endParaRPr lang="nl-NL" dirty="0"/>
          </a:p>
        </p:txBody>
      </p:sp>
      <p:pic>
        <p:nvPicPr>
          <p:cNvPr id="4" name="Afbeelding 3">
            <a:extLst>
              <a:ext uri="{FF2B5EF4-FFF2-40B4-BE49-F238E27FC236}">
                <a16:creationId xmlns:a16="http://schemas.microsoft.com/office/drawing/2014/main" id="{64C8D3A8-007C-F3D0-2579-E86BF4DCF158}"/>
              </a:ext>
            </a:extLst>
          </p:cNvPr>
          <p:cNvPicPr>
            <a:picLocks noChangeAspect="1"/>
          </p:cNvPicPr>
          <p:nvPr/>
        </p:nvPicPr>
        <p:blipFill>
          <a:blip r:embed="rId3"/>
          <a:stretch>
            <a:fillRect/>
          </a:stretch>
        </p:blipFill>
        <p:spPr>
          <a:xfrm>
            <a:off x="5252408" y="3949705"/>
            <a:ext cx="4857750" cy="2381250"/>
          </a:xfrm>
          <a:prstGeom prst="rect">
            <a:avLst/>
          </a:prstGeom>
        </p:spPr>
      </p:pic>
      <p:pic>
        <p:nvPicPr>
          <p:cNvPr id="5" name="Afbeelding 4">
            <a:extLst>
              <a:ext uri="{FF2B5EF4-FFF2-40B4-BE49-F238E27FC236}">
                <a16:creationId xmlns:a16="http://schemas.microsoft.com/office/drawing/2014/main" id="{9917F6A2-883A-E263-B626-1338009177D6}"/>
              </a:ext>
            </a:extLst>
          </p:cNvPr>
          <p:cNvPicPr>
            <a:picLocks noChangeAspect="1"/>
          </p:cNvPicPr>
          <p:nvPr/>
        </p:nvPicPr>
        <p:blipFill>
          <a:blip r:embed="rId4"/>
          <a:stretch>
            <a:fillRect/>
          </a:stretch>
        </p:blipFill>
        <p:spPr>
          <a:xfrm>
            <a:off x="1173189" y="3711580"/>
            <a:ext cx="2057400" cy="2857500"/>
          </a:xfrm>
          <a:prstGeom prst="rect">
            <a:avLst/>
          </a:prstGeom>
        </p:spPr>
      </p:pic>
    </p:spTree>
    <p:extLst>
      <p:ext uri="{BB962C8B-B14F-4D97-AF65-F5344CB8AC3E}">
        <p14:creationId xmlns:p14="http://schemas.microsoft.com/office/powerpoint/2010/main" val="3412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74B3A-CE33-0CD0-7B69-4EF05DA7561D}"/>
              </a:ext>
            </a:extLst>
          </p:cNvPr>
          <p:cNvSpPr>
            <a:spLocks noGrp="1"/>
          </p:cNvSpPr>
          <p:nvPr>
            <p:ph type="title"/>
          </p:nvPr>
        </p:nvSpPr>
        <p:spPr/>
        <p:txBody>
          <a:bodyPr/>
          <a:lstStyle/>
          <a:p>
            <a:r>
              <a:rPr lang="nl-NL" dirty="0"/>
              <a:t>Eerste hulp bij tweede en derdegraads brandwonden</a:t>
            </a:r>
          </a:p>
        </p:txBody>
      </p:sp>
      <p:sp>
        <p:nvSpPr>
          <p:cNvPr id="3" name="Tijdelijke aanduiding voor inhoud 2">
            <a:extLst>
              <a:ext uri="{FF2B5EF4-FFF2-40B4-BE49-F238E27FC236}">
                <a16:creationId xmlns:a16="http://schemas.microsoft.com/office/drawing/2014/main" id="{18755A6C-1DA7-69BE-BEEA-D7875F5A1170}"/>
              </a:ext>
            </a:extLst>
          </p:cNvPr>
          <p:cNvSpPr>
            <a:spLocks noGrp="1"/>
          </p:cNvSpPr>
          <p:nvPr>
            <p:ph idx="1"/>
          </p:nvPr>
        </p:nvSpPr>
        <p:spPr/>
        <p:txBody>
          <a:bodyPr>
            <a:normAutofit/>
          </a:bodyPr>
          <a:lstStyle/>
          <a:p>
            <a:r>
              <a:rPr lang="nl-NL" sz="2400" dirty="0">
                <a:solidFill>
                  <a:srgbClr val="002060"/>
                </a:solidFill>
                <a:latin typeface="Verdana" panose="020B0604030504040204" pitchFamily="34" charset="0"/>
                <a:ea typeface="Verdana" panose="020B0604030504040204" pitchFamily="34" charset="0"/>
              </a:rPr>
              <a:t>Voorkom dat de brandwonden worden aangeraakt, voorkomen van infectie</a:t>
            </a:r>
          </a:p>
          <a:p>
            <a:r>
              <a:rPr lang="nl-NL" sz="2400" dirty="0">
                <a:solidFill>
                  <a:srgbClr val="002060"/>
                </a:solidFill>
                <a:latin typeface="Verdana" panose="020B0604030504040204" pitchFamily="34" charset="0"/>
                <a:ea typeface="Verdana" panose="020B0604030504040204" pitchFamily="34" charset="0"/>
              </a:rPr>
              <a:t>Na het koelen dek je de tweede en derdegraadsbrandwonden af met huishoudfolie, steriel niet-klevend verband of schone doek</a:t>
            </a:r>
          </a:p>
          <a:p>
            <a:r>
              <a:rPr lang="nl-NL" sz="2400" dirty="0">
                <a:solidFill>
                  <a:srgbClr val="002060"/>
                </a:solidFill>
                <a:latin typeface="Verdana" panose="020B0604030504040204" pitchFamily="34" charset="0"/>
                <a:ea typeface="Verdana" panose="020B0604030504040204" pitchFamily="34" charset="0"/>
              </a:rPr>
              <a:t>Dek brandwonden losjes af, de blaren moeten heel blijven</a:t>
            </a:r>
          </a:p>
          <a:p>
            <a:r>
              <a:rPr lang="nl-NL" sz="2400" dirty="0">
                <a:solidFill>
                  <a:srgbClr val="002060"/>
                </a:solidFill>
                <a:latin typeface="Verdana" panose="020B0604030504040204" pitchFamily="34" charset="0"/>
                <a:ea typeface="Verdana" panose="020B0604030504040204" pitchFamily="34" charset="0"/>
              </a:rPr>
              <a:t>Bescherm het slachtoffer tegen afkoeling</a:t>
            </a:r>
          </a:p>
        </p:txBody>
      </p:sp>
    </p:spTree>
    <p:extLst>
      <p:ext uri="{BB962C8B-B14F-4D97-AF65-F5344CB8AC3E}">
        <p14:creationId xmlns:p14="http://schemas.microsoft.com/office/powerpoint/2010/main" val="125007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450</TotalTime>
  <Words>2359</Words>
  <Application>Microsoft Office PowerPoint</Application>
  <PresentationFormat>Breedbeeld</PresentationFormat>
  <Paragraphs>164</Paragraphs>
  <Slides>17</Slides>
  <Notes>16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Calibri</vt:lpstr>
      <vt:lpstr>Segoe UI</vt:lpstr>
      <vt:lpstr>Söhne</vt:lpstr>
      <vt:lpstr>Trebuchet MS</vt:lpstr>
      <vt:lpstr>Verdana</vt:lpstr>
      <vt:lpstr>Wingdings 3</vt:lpstr>
      <vt:lpstr>Facet</vt:lpstr>
      <vt:lpstr>Brandwonden</vt:lpstr>
      <vt:lpstr>Doelstelling</vt:lpstr>
      <vt:lpstr>Definitie van Brandwonden</vt:lpstr>
      <vt:lpstr>Eerstegraadsbrandwonden</vt:lpstr>
      <vt:lpstr>Eerste hulp bij (eerstegraads) brandwonden</vt:lpstr>
      <vt:lpstr>Tweedegraadsbrandwonden</vt:lpstr>
      <vt:lpstr>Hoe ontstaan blaren</vt:lpstr>
      <vt:lpstr>Derdegraadsbrandwonden</vt:lpstr>
      <vt:lpstr>Eerste hulp bij tweede en derdegraads brandwonden</vt:lpstr>
      <vt:lpstr>Chemische stoffen</vt:lpstr>
      <vt:lpstr>Eerste hulp bij chemische brandwonden</vt:lpstr>
      <vt:lpstr>Elektriciteitsbrandwonden</vt:lpstr>
      <vt:lpstr>Eerste hulp bij elektriciteitsbrandwonden</vt:lpstr>
      <vt:lpstr>Brandwonden door straling en andere bronnen</vt:lpstr>
      <vt:lpstr>Brandwonden door straling en andere bronnen</vt:lpstr>
      <vt:lpstr>Brandwonden andere oorzaken</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Brandwonden</dc:title>
  <dc:creator>Bob Iceman</dc:creator>
  <cp:lastModifiedBy>Gerrit Hagendoorn</cp:lastModifiedBy>
  <cp:revision>39</cp:revision>
  <cp:lastPrinted>2023-10-03T08:18:11Z</cp:lastPrinted>
  <dcterms:created xsi:type="dcterms:W3CDTF">2023-06-19T08:51:41Z</dcterms:created>
  <dcterms:modified xsi:type="dcterms:W3CDTF">2023-10-09T11:23:47Z</dcterms:modified>
</cp:coreProperties>
</file>